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21"/>
  </p:notesMasterIdLst>
  <p:sldIdLst>
    <p:sldId id="256" r:id="rId2"/>
    <p:sldId id="286" r:id="rId3"/>
    <p:sldId id="291" r:id="rId4"/>
    <p:sldId id="285" r:id="rId5"/>
    <p:sldId id="276" r:id="rId6"/>
    <p:sldId id="268" r:id="rId7"/>
    <p:sldId id="287" r:id="rId8"/>
    <p:sldId id="269" r:id="rId9"/>
    <p:sldId id="282" r:id="rId10"/>
    <p:sldId id="278" r:id="rId11"/>
    <p:sldId id="270" r:id="rId12"/>
    <p:sldId id="284" r:id="rId13"/>
    <p:sldId id="271" r:id="rId14"/>
    <p:sldId id="272" r:id="rId15"/>
    <p:sldId id="273" r:id="rId16"/>
    <p:sldId id="274" r:id="rId17"/>
    <p:sldId id="283" r:id="rId18"/>
    <p:sldId id="290" r:id="rId19"/>
    <p:sldId id="26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eltdownMF" panose="020B0604020202020204"/>
      <p:regular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lack" panose="00000A00000000000000" pitchFamily="2" charset="0"/>
      <p:bold r:id="rId33"/>
      <p:boldItalic r:id="rId34"/>
    </p:embeddedFont>
    <p:embeddedFont>
      <p:font typeface="Montserrat Bold" panose="00000800000000000000" charset="0"/>
      <p:regular r:id="rId35"/>
      <p:boldItalic r:id="rId36"/>
    </p:embeddedFont>
    <p:embeddedFont>
      <p:font typeface="Montserrat Ultra-Bold" panose="020B0604020202020204" charset="0"/>
      <p:regular r:id="rId37"/>
    </p:embeddedFont>
    <p:embeddedFont>
      <p:font typeface="Times" panose="020206030504050203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CF0"/>
    <a:srgbClr val="7030A0"/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592" autoAdjust="0"/>
  </p:normalViewPr>
  <p:slideViewPr>
    <p:cSldViewPr>
      <p:cViewPr varScale="1">
        <p:scale>
          <a:sx n="44" d="100"/>
          <a:sy n="44" d="100"/>
        </p:scale>
        <p:origin x="85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A6A34-4EF3-4B42-9202-51B62914CC7A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A3DAF-4A5B-4124-8FAB-D61011CAAA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50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A3DAF-4A5B-4124-8FAB-D61011CAAAC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A3DAF-4A5B-4124-8FAB-D61011CAAAC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5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A3DAF-4A5B-4124-8FAB-D61011CAAAC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09426-BCE0-7563-FF37-C2A93EB0E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12A9F-4425-63D5-8799-F037446E9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646ED-B11E-3833-D34B-3750DDF3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43AC-E26C-480A-2011-AF799C802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8D1AC-5B62-E8EA-C258-14DAE772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AF9B-A29C-E1A4-B0E3-67A70DBA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080CE-3E77-7389-473C-4E6C35A13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B9EC5-AECD-672E-E6F0-D1979DC06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60D45-BDBF-C69F-9EDC-D3D1B39E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C5896-B710-091F-74CC-5FBE9A36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07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C8D587-F08C-ABAA-C0D1-5B4DC2A50C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A7933-92A7-5CE1-A5F2-42A081CCF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7E611-60FF-DA44-CB15-2865339CD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961F6-159F-F9DA-7D5C-A67237FF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8F773-856D-2CA7-3FE2-31EF9B23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18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022F-7117-69E6-41AD-6CC5AA70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61125-A8B9-DA40-2FD0-190E97D94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8575B-BCEF-7120-93F7-F5D30822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C73F8-65B1-D0D2-34AA-5DF35A24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00D42-8726-77E4-20E3-FB797C26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88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FCAB-8F4F-289F-7B80-38B0DF87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A27B8-D05B-D421-C8BD-EF222602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AAC7-EE4F-ED2A-102E-40B3BF5D4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64D3B-BE57-9828-07DD-30E9A310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F7E2-1BD5-EFAC-5C4D-CD19D5E59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5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2290A-326A-1467-6F24-BE00D7886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24CC1-5210-4003-B4A8-FBC2179FE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01AD40-6402-B213-0F88-046339146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159F3-A4AE-60AE-C9BD-3007DA14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5654B-CB78-1019-5B64-7E4BAF6F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A82C2-CE30-BAA4-181E-375939AB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C08A-55EE-0D44-8FAF-D008E011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F6F-BDB5-C291-1468-2D783EB54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6BDED-7EF2-E7F3-3BA8-DCBA20D12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22787-CFD8-8C04-2786-ACA61684C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BABB81-F545-9747-80C5-48525530E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464118-F7C7-A8D6-EACF-675D7E7CC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9134F-1040-8304-3D62-66927592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0FAD02-8A0B-40E4-0951-3FA28417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5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3B5E-D182-495C-0DBA-C78A8952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BA6B9-E5BB-0B7B-7ADC-8227432D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54D24-66A7-60A6-DDB1-290CB8FE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CE4D4-AD89-279F-6963-1CD24D9C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0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9641B3-6682-1CF2-238A-9A7582EEE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85A2A-3FB3-584C-9294-0A698353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86B30-909B-3580-BF5C-65A6E6995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3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C75D0-151C-00B1-9576-AFF9848B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D6502-B626-0C34-67D5-2D0F0F4FF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95464-5681-8F3F-5046-D119EB528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87346-BC7A-7B0D-5EC5-0C228189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04E5F-004E-3453-1C35-AF7932E6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C814A-68C4-DA2F-BDA3-85526C62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4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6690-5BB3-6673-0DA0-65BF4E05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12A13-AB1C-E146-50F0-F5620880D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43A6D-2FE2-3796-C514-4E1DFF48C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399C1-D29C-1AB3-5DF1-41C8AF1CE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313A7-8BE9-276A-3023-752B425A1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258BD-0CF3-89B4-0B2E-8198F83F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3DE822-8707-BB93-1FAC-26283B49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B0D89-7310-7A72-6BCB-7C843B23F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1BD17-5123-1A52-0878-E4BFDBAC9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F8882-6CF5-C172-2CC1-80C1756DF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17E07-EF7D-3A7B-100E-3839E1CC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48C"/>
            </a:solid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5400"/>
            <a:ext cx="1987680" cy="2544231"/>
            <a:chOff x="0" y="0"/>
            <a:chExt cx="6350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" cy="808426"/>
            </a:xfrm>
            <a:custGeom>
              <a:avLst/>
              <a:gdLst/>
              <a:ahLst/>
              <a:cxnLst/>
              <a:rect l="l" t="t" r="r" b="b"/>
              <a:pathLst>
                <a:path w="635000" h="808426">
                  <a:moveTo>
                    <a:pt x="635000" y="36515"/>
                  </a:moveTo>
                  <a:lnTo>
                    <a:pt x="635000" y="661985"/>
                  </a:lnTo>
                  <a:cubicBezTo>
                    <a:pt x="635000" y="683893"/>
                    <a:pt x="621257" y="703448"/>
                    <a:pt x="600643" y="710868"/>
                  </a:cubicBezTo>
                  <a:lnTo>
                    <a:pt x="351857" y="800432"/>
                  </a:lnTo>
                  <a:cubicBezTo>
                    <a:pt x="329650" y="808426"/>
                    <a:pt x="305350" y="808426"/>
                    <a:pt x="283143" y="800432"/>
                  </a:cubicBezTo>
                  <a:lnTo>
                    <a:pt x="34357" y="710868"/>
                  </a:lnTo>
                  <a:cubicBezTo>
                    <a:pt x="13743" y="703448"/>
                    <a:pt x="0" y="683893"/>
                    <a:pt x="0" y="661985"/>
                  </a:cubicBezTo>
                  <a:lnTo>
                    <a:pt x="0" y="36515"/>
                  </a:lnTo>
                  <a:cubicBezTo>
                    <a:pt x="0" y="16348"/>
                    <a:pt x="16348" y="0"/>
                    <a:pt x="36515" y="0"/>
                  </a:cubicBezTo>
                  <a:lnTo>
                    <a:pt x="598485" y="0"/>
                  </a:lnTo>
                  <a:cubicBezTo>
                    <a:pt x="618652" y="0"/>
                    <a:pt x="635000" y="16348"/>
                    <a:pt x="635000" y="36515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5B920"/>
              </a:solidFill>
              <a:prstDash val="solid"/>
              <a:miter/>
            </a:ln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6350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19957"/>
            <a:ext cx="18288000" cy="10431661"/>
          </a:xfrm>
          <a:custGeom>
            <a:avLst/>
            <a:gdLst/>
            <a:ahLst/>
            <a:cxnLst/>
            <a:rect l="l" t="t" r="r" b="b"/>
            <a:pathLst>
              <a:path w="18288000" h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962773" y="201925"/>
            <a:ext cx="2119534" cy="1987063"/>
          </a:xfrm>
          <a:custGeom>
            <a:avLst/>
            <a:gdLst/>
            <a:ahLst/>
            <a:cxnLst/>
            <a:rect l="l" t="t" r="r" b="b"/>
            <a:pathLst>
              <a:path w="2119534" h="1987063">
                <a:moveTo>
                  <a:pt x="0" y="0"/>
                </a:moveTo>
                <a:lnTo>
                  <a:pt x="2119534" y="0"/>
                </a:lnTo>
                <a:lnTo>
                  <a:pt x="2119534" y="1987064"/>
                </a:lnTo>
                <a:lnTo>
                  <a:pt x="0" y="19870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3549665" y="5541513"/>
            <a:ext cx="14738335" cy="539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177"/>
              </a:lnSpc>
            </a:pPr>
            <a:r>
              <a:rPr lang="en-US" sz="31555" dirty="0">
                <a:solidFill>
                  <a:srgbClr val="FFFFFF">
                    <a:alpha val="3922"/>
                  </a:srgbClr>
                </a:solidFill>
                <a:latin typeface="Montserrat Ultra-Bold"/>
              </a:rPr>
              <a:t>TOPIC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692806"/>
            <a:ext cx="16230600" cy="112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521"/>
              </a:lnSpc>
            </a:pPr>
            <a:r>
              <a:rPr lang="en-US" sz="6800" dirty="0">
                <a:solidFill>
                  <a:srgbClr val="FFFFFF"/>
                </a:solidFill>
                <a:latin typeface="Montserrat Ultra-Bold"/>
              </a:rPr>
              <a:t>Department</a:t>
            </a:r>
            <a:r>
              <a:rPr lang="en-US" sz="6801" dirty="0">
                <a:solidFill>
                  <a:srgbClr val="FFFFFF"/>
                </a:solidFill>
                <a:latin typeface="Montserrat Ultra-Bold"/>
              </a:rPr>
              <a:t> of Chemistry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BA518D-3D10-47B7-B0A3-95D4310A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5295900"/>
            <a:ext cx="10363200" cy="4522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BA518D-3D10-47B7-B0A3-95D4310A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5448300"/>
            <a:ext cx="10363200" cy="45224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BA518D-3D10-47B7-B0A3-95D4310A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5295900"/>
            <a:ext cx="10887033" cy="475108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00609" y="555530"/>
            <a:ext cx="1072452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Staff Achievements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4BF93A-39ED-454C-A149-5CD908655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39" t="4908" b="4874"/>
          <a:stretch/>
        </p:blipFill>
        <p:spPr>
          <a:xfrm>
            <a:off x="6616520" y="1906437"/>
            <a:ext cx="4571999" cy="266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2214204"/>
            <a:ext cx="2974947" cy="2472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934" y="6110928"/>
            <a:ext cx="5090066" cy="2931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6110928"/>
            <a:ext cx="5791200" cy="2819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5748" y="6206190"/>
            <a:ext cx="4537852" cy="268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3628" y="2022135"/>
            <a:ext cx="2133600" cy="2587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A8718AF-5BA9-4C12-B66E-8B8D1167D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695" y="1791763"/>
            <a:ext cx="4983996" cy="2775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22" name="TextBox 21"/>
          <p:cNvSpPr txBox="1"/>
          <p:nvPr/>
        </p:nvSpPr>
        <p:spPr>
          <a:xfrm>
            <a:off x="12988148" y="4991100"/>
            <a:ext cx="339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</a:rPr>
              <a:t>High Impact Factor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18846" y="9105900"/>
            <a:ext cx="2534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Patent Filed</a:t>
            </a:r>
            <a:endParaRPr lang="en-IN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5200" y="9105900"/>
            <a:ext cx="4197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Young Scientist Award              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573000" y="9105900"/>
            <a:ext cx="5275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Best Paper Presentation Award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5800" y="4759665"/>
            <a:ext cx="569075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Montserrat" charset="0"/>
              </a:rPr>
              <a:t>Abdul Kalam Education Award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35230" y="4925051"/>
            <a:ext cx="3440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</a:rPr>
              <a:t>Best Teacher Award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0362" y="1844897"/>
            <a:ext cx="4191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International Seminar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60778" y="1588702"/>
            <a:ext cx="426720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International conference </a:t>
            </a:r>
            <a:endParaRPr lang="en-US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537351" y="3380212"/>
            <a:ext cx="1471381" cy="1471381"/>
          </a:xfrm>
          <a:custGeom>
            <a:avLst/>
            <a:gdLst/>
            <a:ahLst/>
            <a:cxnLst/>
            <a:rect l="l" t="t" r="r" b="b"/>
            <a:pathLst>
              <a:path w="1471381" h="1471381">
                <a:moveTo>
                  <a:pt x="0" y="0"/>
                </a:moveTo>
                <a:lnTo>
                  <a:pt x="1471382" y="0"/>
                </a:lnTo>
                <a:lnTo>
                  <a:pt x="1471382" y="1471382"/>
                </a:lnTo>
                <a:lnTo>
                  <a:pt x="0" y="1471382"/>
                </a:lnTo>
                <a:lnTo>
                  <a:pt x="0" y="0"/>
                </a:lnTo>
                <a:close/>
              </a:path>
            </a:pathLst>
          </a:custGeom>
          <a:blipFill>
            <a:blip cstate="print"/>
            <a:stretch>
              <a:fillRect/>
            </a:stretch>
          </a:blipFill>
        </p:spPr>
      </p:sp>
      <p:sp>
        <p:nvSpPr>
          <p:cNvPr id="21" name="Freeform 3"/>
          <p:cNvSpPr/>
          <p:nvPr/>
        </p:nvSpPr>
        <p:spPr>
          <a:xfrm>
            <a:off x="16535400" y="313997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130125" y="42699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1546" y="457200"/>
            <a:ext cx="11353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Significant Events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60" y="2286581"/>
            <a:ext cx="4849928" cy="339168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256" y="2351667"/>
            <a:ext cx="5845544" cy="311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Placeholder 6"/>
          <p:cNvPicPr>
            <a:picLocks noChangeAspect="1"/>
          </p:cNvPicPr>
          <p:nvPr/>
        </p:nvPicPr>
        <p:blipFill>
          <a:blip r:embed="rId5"/>
          <a:srcRect l="7117" r="7117"/>
          <a:stretch>
            <a:fillRect/>
          </a:stretch>
        </p:blipFill>
        <p:spPr>
          <a:xfrm>
            <a:off x="12398746" y="2326941"/>
            <a:ext cx="5467964" cy="3141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596" y="6769922"/>
            <a:ext cx="5706203" cy="2636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1654" y="6769922"/>
            <a:ext cx="5690837" cy="2765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00" y="6626216"/>
            <a:ext cx="5432054" cy="290887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574716" y="1687564"/>
            <a:ext cx="5259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Faculty Development Program</a:t>
            </a:r>
            <a:endParaRPr lang="en-US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4400" y="9535092"/>
            <a:ext cx="3679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Medical camp </a:t>
            </a:r>
            <a:endParaRPr lang="en-US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25856" y="9535092"/>
            <a:ext cx="5690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World Water Day Celebration </a:t>
            </a:r>
            <a:endParaRPr lang="en-US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49350" y="9616002"/>
            <a:ext cx="541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Shape Yourself with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Siddha</a:t>
            </a: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latin typeface="Montserrat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66D53CC2-8C68-0194-9426-7647E19EE3B5}"/>
              </a:ext>
            </a:extLst>
          </p:cNvPr>
          <p:cNvSpPr txBox="1"/>
          <p:nvPr/>
        </p:nvSpPr>
        <p:spPr>
          <a:xfrm>
            <a:off x="609600" y="5742847"/>
            <a:ext cx="509252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Environmental Challenges in Industry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B217BC9-0A26-50E8-A4C8-C159C1D9DC67}"/>
              </a:ext>
            </a:extLst>
          </p:cNvPr>
          <p:cNvSpPr txBox="1"/>
          <p:nvPr/>
        </p:nvSpPr>
        <p:spPr>
          <a:xfrm>
            <a:off x="5959721" y="5599216"/>
            <a:ext cx="615697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Interdisciplinary Approaches in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Maths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 and Physical Sciences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D16A312-4860-AF35-7AE7-92C679453540}"/>
              </a:ext>
            </a:extLst>
          </p:cNvPr>
          <p:cNvSpPr txBox="1"/>
          <p:nvPr/>
        </p:nvSpPr>
        <p:spPr>
          <a:xfrm>
            <a:off x="12509677" y="5581403"/>
            <a:ext cx="47251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Healthy Food Practices for Working Women</a:t>
            </a:r>
          </a:p>
        </p:txBody>
      </p:sp>
    </p:spTree>
    <p:extLst>
      <p:ext uri="{BB962C8B-B14F-4D97-AF65-F5344CB8AC3E}">
        <p14:creationId xmlns:p14="http://schemas.microsoft.com/office/powerpoint/2010/main" val="1712479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1AD23F9-02F8-4681-A8D0-1A855251F2B3}"/>
              </a:ext>
            </a:extLst>
          </p:cNvPr>
          <p:cNvSpPr/>
          <p:nvPr/>
        </p:nvSpPr>
        <p:spPr>
          <a:xfrm>
            <a:off x="7212772" y="1708260"/>
            <a:ext cx="10281647" cy="8477087"/>
          </a:xfrm>
          <a:prstGeom prst="roundRect">
            <a:avLst/>
          </a:prstGeom>
          <a:solidFill>
            <a:srgbClr val="E1CC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21" name="Rectangle 20"/>
          <p:cNvSpPr/>
          <p:nvPr/>
        </p:nvSpPr>
        <p:spPr>
          <a:xfrm>
            <a:off x="269941" y="7436465"/>
            <a:ext cx="9144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               </a:t>
            </a:r>
            <a:r>
              <a:rPr lang="en-US" sz="2400" b="1" dirty="0">
                <a:solidFill>
                  <a:srgbClr val="7030A0"/>
                </a:solidFill>
                <a:latin typeface="Montserrat" panose="020B0604020202020204" charset="0"/>
              </a:rPr>
              <a:t>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BD88C-58B4-47EE-9DA3-3ECD2ABFAF70}"/>
              </a:ext>
            </a:extLst>
          </p:cNvPr>
          <p:cNvSpPr txBox="1"/>
          <p:nvPr/>
        </p:nvSpPr>
        <p:spPr>
          <a:xfrm>
            <a:off x="443144" y="375016"/>
            <a:ext cx="1584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7030A0"/>
                </a:solidFill>
                <a:latin typeface="Montserrat" panose="020B0604020202020204" charset="0"/>
              </a:rPr>
              <a:t>                  </a:t>
            </a: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Placements</a:t>
            </a:r>
            <a:endParaRPr lang="en-IN" sz="6800" b="1" dirty="0">
              <a:solidFill>
                <a:srgbClr val="7030A0"/>
              </a:solidFill>
              <a:latin typeface="Montserrat" panose="020B0604020202020204" charset="0"/>
            </a:endParaRPr>
          </a:p>
        </p:txBody>
      </p:sp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5C0DD4F8-B879-4548-A959-78B625984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6049" b="35262"/>
          <a:stretch>
            <a:fillRect/>
          </a:stretch>
        </p:blipFill>
        <p:spPr>
          <a:xfrm>
            <a:off x="459780" y="2596990"/>
            <a:ext cx="4723594" cy="2660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2D0208-3C1F-4CB3-BE6A-0C16DBCDB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2065" y="2426449"/>
            <a:ext cx="2362200" cy="20515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702DAF-EF5D-4B26-8432-8BA5BE651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7184" y="2517423"/>
            <a:ext cx="2545771" cy="186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96F81840-CA4E-4F47-B35B-48763489ECF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547434" y="2535200"/>
            <a:ext cx="2711621" cy="1778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Content Placeholder 3">
            <a:extLst>
              <a:ext uri="{FF2B5EF4-FFF2-40B4-BE49-F238E27FC236}">
                <a16:creationId xmlns:a16="http://schemas.microsoft.com/office/drawing/2014/main" id="{39642D69-25FD-4467-8FA7-B99F783F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18976" y="6493027"/>
            <a:ext cx="2494865" cy="174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8574972-72A9-4B76-9C05-06F242F4E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7551"/>
          <a:stretch>
            <a:fillRect/>
          </a:stretch>
        </p:blipFill>
        <p:spPr bwMode="auto">
          <a:xfrm>
            <a:off x="11316597" y="6303556"/>
            <a:ext cx="2263446" cy="2193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79566DB4-3E7A-473C-8678-F4EEDF22D8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08198" y="6428480"/>
            <a:ext cx="2433924" cy="2004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68027E-D661-4379-AEB3-B1C32B139F16}"/>
              </a:ext>
            </a:extLst>
          </p:cNvPr>
          <p:cNvSpPr/>
          <p:nvPr/>
        </p:nvSpPr>
        <p:spPr>
          <a:xfrm>
            <a:off x="7593576" y="4495594"/>
            <a:ext cx="27282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b="1" dirty="0" err="1">
                <a:solidFill>
                  <a:srgbClr val="7030A0"/>
                </a:solidFill>
                <a:latin typeface="Montserrat" panose="020B0604020202020204" charset="0"/>
                <a:cs typeface="Segoe UI" panose="020B0502040204020203" pitchFamily="34" charset="0"/>
              </a:rPr>
              <a:t>S.Preethi</a:t>
            </a:r>
            <a:r>
              <a:rPr lang="en-US" b="1" dirty="0">
                <a:solidFill>
                  <a:srgbClr val="7030A0"/>
                </a:solidFill>
                <a:latin typeface="Montserrat" panose="020B0604020202020204" charset="0"/>
                <a:cs typeface="Segoe UI" panose="020B0502040204020203" pitchFamily="34" charset="0"/>
              </a:rPr>
              <a:t>,</a:t>
            </a:r>
          </a:p>
          <a:p>
            <a:pPr defTabSz="914400"/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  <a:cs typeface="Segoe UI" panose="020B0502040204020203" pitchFamily="34" charset="0"/>
              </a:rPr>
              <a:t>Typist,</a:t>
            </a:r>
          </a:p>
          <a:p>
            <a:pPr defTabSz="914400"/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  <a:cs typeface="Segoe UI" panose="020B0502040204020203" pitchFamily="34" charset="0"/>
              </a:rPr>
              <a:t>Divisional office,</a:t>
            </a:r>
          </a:p>
          <a:p>
            <a:pPr defTabSz="914400"/>
            <a:r>
              <a:rPr lang="en-US" sz="1600" dirty="0" err="1">
                <a:solidFill>
                  <a:srgbClr val="7030A0"/>
                </a:solidFill>
                <a:latin typeface="Montserrat" panose="020B0604020202020204" charset="0"/>
                <a:cs typeface="Segoe UI" panose="020B0502040204020203" pitchFamily="34" charset="0"/>
              </a:rPr>
              <a:t>Thanjavur</a:t>
            </a:r>
            <a:endParaRPr lang="en-IN" sz="1600" dirty="0">
              <a:solidFill>
                <a:srgbClr val="7030A0"/>
              </a:solidFill>
              <a:latin typeface="Montserrat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98F678-F684-4D98-97E0-33724C7A7B05}"/>
              </a:ext>
            </a:extLst>
          </p:cNvPr>
          <p:cNvSpPr/>
          <p:nvPr/>
        </p:nvSpPr>
        <p:spPr>
          <a:xfrm>
            <a:off x="10877914" y="4381501"/>
            <a:ext cx="390488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Montserrat" panose="020B0604020202020204" charset="0"/>
              </a:rPr>
              <a:t>A.Niranjana</a:t>
            </a:r>
            <a:endParaRPr lang="en-US" b="1" dirty="0">
              <a:solidFill>
                <a:srgbClr val="7030A0"/>
              </a:solidFill>
              <a:latin typeface="Montserrat" panose="020B0604020202020204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Sanitary inspector</a:t>
            </a: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Greater Chennai Corporation</a:t>
            </a: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Chennai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F1D92-FB18-465A-AB6C-A459BF32A00D}"/>
              </a:ext>
            </a:extLst>
          </p:cNvPr>
          <p:cNvSpPr/>
          <p:nvPr/>
        </p:nvSpPr>
        <p:spPr>
          <a:xfrm>
            <a:off x="14485874" y="4373341"/>
            <a:ext cx="2590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Montserrat" panose="020B0604020202020204" charset="0"/>
              </a:rPr>
              <a:t>B.Lavanya</a:t>
            </a:r>
            <a:endParaRPr lang="en-US" b="1" dirty="0">
              <a:solidFill>
                <a:srgbClr val="7030A0"/>
              </a:solidFill>
              <a:latin typeface="Montserrat" panose="020B0604020202020204" charset="0"/>
            </a:endParaRP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Junior Executive</a:t>
            </a: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Material testing laboratory</a:t>
            </a: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TUV-</a:t>
            </a:r>
            <a:r>
              <a:rPr lang="en-US" sz="1600" dirty="0" err="1">
                <a:solidFill>
                  <a:srgbClr val="7030A0"/>
                </a:solidFill>
                <a:latin typeface="Montserrat" panose="020B0604020202020204" charset="0"/>
              </a:rPr>
              <a:t>Rheinland</a:t>
            </a:r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 Asia</a:t>
            </a:r>
          </a:p>
          <a:p>
            <a:r>
              <a:rPr lang="en-US" sz="1600" dirty="0">
                <a:solidFill>
                  <a:srgbClr val="7030A0"/>
                </a:solidFill>
                <a:latin typeface="Montserrat" panose="020B0604020202020204" charset="0"/>
              </a:rPr>
              <a:t>Bangalore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ED4D68-4733-4CD5-81C4-E0F35424B538}"/>
              </a:ext>
            </a:extLst>
          </p:cNvPr>
          <p:cNvSpPr/>
          <p:nvPr/>
        </p:nvSpPr>
        <p:spPr>
          <a:xfrm>
            <a:off x="7610509" y="8638860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b="1" dirty="0">
                <a:solidFill>
                  <a:srgbClr val="7030A0"/>
                </a:solidFill>
                <a:latin typeface="Montserrat" panose="020B0604020202020204" charset="0"/>
              </a:rPr>
              <a:t>R. Uma Maheshwari</a:t>
            </a: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</a:rPr>
              <a:t>Postdoctoral faculty </a:t>
            </a: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</a:rPr>
              <a:t>Ming Chi University</a:t>
            </a: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</a:rPr>
              <a:t>Taiwan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9D7596-D1DB-4DC3-883F-292A62F2A443}"/>
              </a:ext>
            </a:extLst>
          </p:cNvPr>
          <p:cNvSpPr/>
          <p:nvPr/>
        </p:nvSpPr>
        <p:spPr>
          <a:xfrm>
            <a:off x="11524885" y="8484733"/>
            <a:ext cx="259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rgbClr val="7030A0"/>
                </a:solidFill>
                <a:latin typeface="Montserrat" panose="020B0604020202020204" charset="0"/>
                <a:ea typeface="Calibri" panose="020F0502020204030204" pitchFamily="34" charset="0"/>
                <a:cs typeface="Latha" panose="02000400000000000000" pitchFamily="2"/>
              </a:rPr>
              <a:t>S.A. </a:t>
            </a:r>
            <a:r>
              <a:rPr lang="en-IN" b="1" dirty="0" err="1">
                <a:solidFill>
                  <a:srgbClr val="7030A0"/>
                </a:solidFill>
                <a:latin typeface="Montserrat" panose="020B0604020202020204" charset="0"/>
                <a:ea typeface="Calibri" panose="020F0502020204030204" pitchFamily="34" charset="0"/>
                <a:cs typeface="Latha" panose="02000400000000000000" pitchFamily="2"/>
              </a:rPr>
              <a:t>Suganthi</a:t>
            </a:r>
            <a:endParaRPr lang="en-IN" b="1" dirty="0">
              <a:solidFill>
                <a:srgbClr val="7030A0"/>
              </a:solidFill>
              <a:latin typeface="Montserrat" panose="020B0604020202020204" charset="0"/>
              <a:ea typeface="Calibri" panose="020F0502020204030204" pitchFamily="34" charset="0"/>
              <a:cs typeface="Latha" panose="02000400000000000000" pitchFamily="2"/>
            </a:endParaRP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  <a:ea typeface="Calibri" panose="020F0502020204030204" pitchFamily="34" charset="0"/>
                <a:cs typeface="Latha" panose="02000400000000000000" pitchFamily="2"/>
              </a:rPr>
              <a:t>Junior patent analyst</a:t>
            </a: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  <a:ea typeface="Calibri" panose="020F0502020204030204" pitchFamily="34" charset="0"/>
                <a:cs typeface="Latha" panose="02000400000000000000" pitchFamily="2"/>
              </a:rPr>
              <a:t>Molecular connections Bangalore</a:t>
            </a:r>
            <a:endParaRPr lang="en-IN" dirty="0">
              <a:solidFill>
                <a:srgbClr val="7030A0"/>
              </a:solidFill>
              <a:latin typeface="Montserrat" panose="020B060402020202020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D84AFD-B6F6-4322-A806-E507B7FA9918}"/>
              </a:ext>
            </a:extLst>
          </p:cNvPr>
          <p:cNvSpPr/>
          <p:nvPr/>
        </p:nvSpPr>
        <p:spPr>
          <a:xfrm>
            <a:off x="14903619" y="8481971"/>
            <a:ext cx="259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err="1">
                <a:solidFill>
                  <a:srgbClr val="7030A0"/>
                </a:solidFill>
                <a:latin typeface="Montserrat" panose="020B0604020202020204" charset="0"/>
                <a:ea typeface="Lato Semibold" panose="020F0502020204030203" pitchFamily="34" charset="0"/>
                <a:cs typeface="Times New Roman" panose="02020603050405020304" pitchFamily="18" charset="0"/>
              </a:rPr>
              <a:t>B.Sambavee</a:t>
            </a:r>
            <a:endParaRPr lang="en-IN" b="1" dirty="0">
              <a:solidFill>
                <a:srgbClr val="7030A0"/>
              </a:solidFill>
              <a:latin typeface="Montserrat" panose="020B0604020202020204" charset="0"/>
              <a:ea typeface="Lato Semibold" panose="020F0502020204030203" pitchFamily="34" charset="0"/>
              <a:cs typeface="Times New Roman" panose="02020603050405020304" pitchFamily="18" charset="0"/>
            </a:endParaRP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  <a:ea typeface="Lato Semibold" panose="020F0502020204030203" pitchFamily="34" charset="0"/>
                <a:cs typeface="Times New Roman" panose="02020603050405020304" pitchFamily="18" charset="0"/>
              </a:rPr>
              <a:t>Process Enabler </a:t>
            </a: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  <a:ea typeface="Lato Semibold" panose="020F0502020204030203" pitchFamily="34" charset="0"/>
                <a:cs typeface="Times New Roman" panose="02020603050405020304" pitchFamily="18" charset="0"/>
              </a:rPr>
              <a:t>TCS </a:t>
            </a:r>
          </a:p>
          <a:p>
            <a:r>
              <a:rPr lang="en-IN" dirty="0">
                <a:solidFill>
                  <a:srgbClr val="7030A0"/>
                </a:solidFill>
                <a:latin typeface="Montserrat" panose="020B0604020202020204" charset="0"/>
                <a:ea typeface="Lato Semibold" panose="020F0502020204030203" pitchFamily="34" charset="0"/>
                <a:cs typeface="Times New Roman" panose="02020603050405020304" pitchFamily="18" charset="0"/>
              </a:rPr>
              <a:t>Chennai</a:t>
            </a:r>
            <a:endParaRPr lang="en-IN" dirty="0">
              <a:solidFill>
                <a:srgbClr val="7030A0"/>
              </a:solidFill>
              <a:latin typeface="Montserrat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98A0AA-3DB3-996E-F7DC-321BF88B55D2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69590" y="6263803"/>
            <a:ext cx="2745356" cy="2507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58EFC-D970-7244-0DFC-79D5487B9057}"/>
              </a:ext>
            </a:extLst>
          </p:cNvPr>
          <p:cNvSpPr txBox="1"/>
          <p:nvPr/>
        </p:nvSpPr>
        <p:spPr>
          <a:xfrm>
            <a:off x="442846" y="9070792"/>
            <a:ext cx="39575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</a:rPr>
              <a:t>Koli Harshada Sanjay, </a:t>
            </a:r>
          </a:p>
          <a:p>
            <a:r>
              <a:rPr lang="en-US" sz="2000" dirty="0">
                <a:solidFill>
                  <a:srgbClr val="7030A0"/>
                </a:solidFill>
                <a:latin typeface="Montserrat" panose="00000500000000000000" pitchFamily="2" charset="0"/>
              </a:rPr>
              <a:t>In-plant - Training  - HAPP</a:t>
            </a:r>
          </a:p>
          <a:p>
            <a:r>
              <a:rPr lang="en-US" sz="2000" dirty="0">
                <a:solidFill>
                  <a:srgbClr val="7030A0"/>
                </a:solidFill>
                <a:latin typeface="Montserrat" panose="00000500000000000000" pitchFamily="2" charset="0"/>
              </a:rPr>
              <a:t>Tiruchirappalli</a:t>
            </a:r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</a:rPr>
              <a:t>  </a:t>
            </a:r>
            <a:endParaRPr lang="en-IN" sz="2000" b="1" dirty="0">
              <a:solidFill>
                <a:srgbClr val="7030A0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B33659-F079-82DB-C558-799F2273007B}"/>
              </a:ext>
            </a:extLst>
          </p:cNvPr>
          <p:cNvSpPr txBox="1"/>
          <p:nvPr/>
        </p:nvSpPr>
        <p:spPr>
          <a:xfrm>
            <a:off x="311030" y="5498999"/>
            <a:ext cx="601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/>
            <a:r>
              <a:rPr lang="en-IN" sz="2800" b="1" dirty="0">
                <a:solidFill>
                  <a:srgbClr val="7030A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Training by Placement division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FD0ABE-7FFF-D609-2B4C-93D05076CE53}"/>
              </a:ext>
            </a:extLst>
          </p:cNvPr>
          <p:cNvSpPr txBox="1"/>
          <p:nvPr/>
        </p:nvSpPr>
        <p:spPr>
          <a:xfrm>
            <a:off x="282731" y="1774369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7030A0"/>
                </a:solidFill>
                <a:latin typeface="Montserrat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No of Students placed- 22 (2017-22)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77738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1409700"/>
            <a:ext cx="6858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30687" y="5334152"/>
            <a:ext cx="579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buClr>
                <a:schemeClr val="accent1"/>
              </a:buClr>
              <a:buSzPts val="1600"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Dynamic Approaches on Metal Utensils -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Pallakkadu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3543300" y="24977"/>
            <a:ext cx="12573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Out Reach </a:t>
            </a:r>
            <a:r>
              <a:rPr lang="en-US" sz="6800" b="1" dirty="0" err="1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Programmes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511;p9">
            <a:extLst>
              <a:ext uri="{FF2B5EF4-FFF2-40B4-BE49-F238E27FC236}">
                <a16:creationId xmlns:a16="http://schemas.microsoft.com/office/drawing/2014/main" id="{02ABC1B1-9D47-484E-8C0D-EF53285693D9}"/>
              </a:ext>
            </a:extLst>
          </p:cNvPr>
          <p:cNvPicPr preferRelativeResize="0"/>
          <p:nvPr/>
        </p:nvPicPr>
        <p:blipFill rotWithShape="1">
          <a:blip r:embed="rId3"/>
          <a:srcRect l="3989" t="2492" r="4251" b="2817"/>
          <a:stretch>
            <a:fillRect/>
          </a:stretch>
        </p:blipFill>
        <p:spPr>
          <a:xfrm>
            <a:off x="838200" y="2324100"/>
            <a:ext cx="738076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Google Shape;512;p9">
            <a:extLst>
              <a:ext uri="{FF2B5EF4-FFF2-40B4-BE49-F238E27FC236}">
                <a16:creationId xmlns:a16="http://schemas.microsoft.com/office/drawing/2014/main" id="{E3B12277-A639-45B3-9253-C50515713B29}"/>
              </a:ext>
            </a:extLst>
          </p:cNvPr>
          <p:cNvPicPr preferRelativeResize="0"/>
          <p:nvPr/>
        </p:nvPicPr>
        <p:blipFill rotWithShape="1">
          <a:blip r:embed="rId4"/>
          <a:srcRect l="2105" t="2641" r="3171" b="2323"/>
          <a:stretch>
            <a:fillRect/>
          </a:stretch>
        </p:blipFill>
        <p:spPr>
          <a:xfrm>
            <a:off x="9144001" y="2241086"/>
            <a:ext cx="7647908" cy="271176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101F389E-172A-4197-8EBC-4AE7FBD60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229" y="6313704"/>
            <a:ext cx="7669680" cy="275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79FB6A41-07D0-45EA-BFC6-361A05E964C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1999" y="6362701"/>
            <a:ext cx="7456967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Rectangle 33"/>
          <p:cNvSpPr/>
          <p:nvPr/>
        </p:nvSpPr>
        <p:spPr>
          <a:xfrm>
            <a:off x="1058939" y="5141268"/>
            <a:ext cx="5843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accent1"/>
              </a:buClr>
              <a:buSzPts val="1600"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Water testing &amp; analysis -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Thayanur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451015" y="9313902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accent1"/>
              </a:buClr>
              <a:buSzPts val="1600"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Water testing at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Townhall</a:t>
            </a: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 School -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Trichy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28248" y="9267736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  <a:sym typeface="Calibri" panose="020F0502020204030204"/>
              </a:rPr>
              <a:t>Rally on Plastic free zone</a:t>
            </a:r>
            <a:endParaRPr lang="en-US" sz="2400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98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1409700"/>
            <a:ext cx="6858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47179" y="38127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0"/>
            <a:ext cx="11353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Workshops &amp; Webinars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734800" y="5600700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latin typeface="Montserrat" charset="0"/>
                <a:cs typeface="Times New Roman" panose="02020603050405020304" pitchFamily="18" charset="0"/>
              </a:rPr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17" name="Google Shape;540;p10">
            <a:extLst>
              <a:ext uri="{FF2B5EF4-FFF2-40B4-BE49-F238E27FC236}">
                <a16:creationId xmlns:a16="http://schemas.microsoft.com/office/drawing/2014/main" id="{42AC09C6-8708-4594-9BAF-1B64139CC10B}"/>
              </a:ext>
            </a:extLst>
          </p:cNvPr>
          <p:cNvPicPr preferRelativeResize="0"/>
          <p:nvPr/>
        </p:nvPicPr>
        <p:blipFill rotWithShape="1">
          <a:blip r:embed="rId3"/>
          <a:srcRect l="2207" t="2307" r="2045" b="2866"/>
          <a:stretch>
            <a:fillRect/>
          </a:stretch>
        </p:blipFill>
        <p:spPr>
          <a:xfrm>
            <a:off x="1048495" y="1652752"/>
            <a:ext cx="6231840" cy="345779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4598F-534B-4A35-8DAF-F123B8A7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354089"/>
            <a:ext cx="7241469" cy="3789411"/>
          </a:xfrm>
          <a:prstGeom prst="rect">
            <a:avLst/>
          </a:prstGeom>
        </p:spPr>
      </p:pic>
      <p:pic>
        <p:nvPicPr>
          <p:cNvPr id="22" name="Google Shape;542;p10">
            <a:extLst>
              <a:ext uri="{FF2B5EF4-FFF2-40B4-BE49-F238E27FC236}">
                <a16:creationId xmlns:a16="http://schemas.microsoft.com/office/drawing/2014/main" id="{2FC6CED8-9CF3-4145-BF72-C0DC21C5F895}"/>
              </a:ext>
            </a:extLst>
          </p:cNvPr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34195" y="5977891"/>
            <a:ext cx="6460440" cy="325053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Google Shape;543;p10">
            <a:extLst>
              <a:ext uri="{FF2B5EF4-FFF2-40B4-BE49-F238E27FC236}">
                <a16:creationId xmlns:a16="http://schemas.microsoft.com/office/drawing/2014/main" id="{E112A04D-7BDC-4EC1-A6FD-D68AC53671E6}"/>
              </a:ext>
            </a:extLst>
          </p:cNvPr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686801" y="5977891"/>
            <a:ext cx="7010400" cy="319660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2359731" y="5393697"/>
            <a:ext cx="3026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  <a:sym typeface="+mn-ea"/>
              </a:rPr>
              <a:t>Cleansing Agents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72946" y="5222460"/>
            <a:ext cx="5341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  <a:sym typeface="+mn-ea"/>
              </a:rPr>
              <a:t>Laboratory Hygiene and Safety</a:t>
            </a:r>
            <a:endParaRPr lang="en-US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65765" y="9422904"/>
            <a:ext cx="4136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/>
                <a:cs typeface="Calibri" panose="020F0502020204030204"/>
                <a:sym typeface="Calibri" panose="020F0502020204030204"/>
              </a:rPr>
              <a:t>Novelty of Patent rights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144000" y="9422904"/>
            <a:ext cx="5873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/>
                <a:cs typeface="Calibri" panose="020F0502020204030204"/>
                <a:sym typeface="Calibri" panose="020F0502020204030204"/>
              </a:rPr>
              <a:t>Positive Impacts of </a:t>
            </a:r>
            <a:r>
              <a:rPr lang="en-IN" sz="2400" b="1" dirty="0" err="1">
                <a:solidFill>
                  <a:srgbClr val="7030A0"/>
                </a:solidFill>
                <a:latin typeface="Montserrat" charset="0"/>
                <a:ea typeface="Calibri" panose="020F0502020204030204"/>
                <a:cs typeface="Calibri" panose="020F0502020204030204"/>
                <a:sym typeface="Calibri" panose="020F0502020204030204"/>
              </a:rPr>
              <a:t>Nanobiosensor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2798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1409700"/>
            <a:ext cx="6858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47179" y="38127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200" y="194727"/>
            <a:ext cx="88485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Industrial Visits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346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5753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982200" y="54483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90C004-4C27-F06F-2748-81F29215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179" y="1953008"/>
            <a:ext cx="6315621" cy="331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BA9FE7-7EE8-D179-3F07-1901C058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853" y="2099965"/>
            <a:ext cx="6974834" cy="330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9EDABB-759C-DD23-00B4-7B0493782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35" y="6288043"/>
            <a:ext cx="6157665" cy="3420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 descr="A group of people in colorful clothes&#10;&#10;Description automatically generated">
            <a:extLst>
              <a:ext uri="{FF2B5EF4-FFF2-40B4-BE49-F238E27FC236}">
                <a16:creationId xmlns:a16="http://schemas.microsoft.com/office/drawing/2014/main" id="{66105A50-9269-C014-578C-A075643CD1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52" y="6353666"/>
            <a:ext cx="6974834" cy="3352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Rectangle 29"/>
          <p:cNvSpPr/>
          <p:nvPr/>
        </p:nvSpPr>
        <p:spPr>
          <a:xfrm>
            <a:off x="1143000" y="5581637"/>
            <a:ext cx="5851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Pure and Pure Aqua food- </a:t>
            </a:r>
            <a:r>
              <a:rPr lang="en-IN" sz="2400" b="1" dirty="0" err="1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Trichy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 </a:t>
            </a:r>
            <a:endParaRPr lang="en-IN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176657" y="5525507"/>
            <a:ext cx="4582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Kodai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 Chocolate factory </a:t>
            </a:r>
            <a:endParaRPr lang="en-IN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4000" y="9698070"/>
            <a:ext cx="4451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err="1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Kallakurichi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 Sugar factory </a:t>
            </a:r>
            <a:endParaRPr lang="en-IN" sz="2400" dirty="0">
              <a:solidFill>
                <a:srgbClr val="7030A0"/>
              </a:solidFill>
              <a:latin typeface="Montserrat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44000" y="9706597"/>
            <a:ext cx="3667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 err="1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Trichy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 </a:t>
            </a:r>
            <a:r>
              <a:rPr lang="en-IN" sz="2400" b="1" dirty="0" err="1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Pharma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 </a:t>
            </a:r>
            <a:r>
              <a:rPr lang="en-IN" sz="2400" b="1" dirty="0" err="1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Chem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cs typeface="Segoe UI" panose="020B0502040204020203" pitchFamily="34" charset="0"/>
              </a:rPr>
              <a:t> </a:t>
            </a:r>
            <a:endParaRPr lang="en-IN" sz="2400" dirty="0">
              <a:solidFill>
                <a:srgbClr val="7030A0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9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09600" y="1779032"/>
            <a:ext cx="15683144" cy="4435733"/>
          </a:xfrm>
          <a:prstGeom prst="roundRect">
            <a:avLst/>
          </a:prstGeom>
          <a:solidFill>
            <a:srgbClr val="E1CCF0"/>
          </a:solidFill>
          <a:ln>
            <a:solidFill>
              <a:srgbClr val="E1CC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1409700"/>
            <a:ext cx="6858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47179" y="38127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4971" y="419100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Best Practices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346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5753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982200" y="54483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3673" y="2095500"/>
            <a:ext cx="1341812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800" b="1" dirty="0">
              <a:solidFill>
                <a:srgbClr val="7030A0"/>
              </a:solidFill>
              <a:latin typeface="Montserrat" charset="0"/>
              <a:cs typeface="Times" panose="02020603050405020304" pitchFamily="18" charset="0"/>
            </a:endParaRPr>
          </a:p>
          <a:p>
            <a:endParaRPr lang="en-US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Promotion of Green Laboratory Techniques through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Microscale</a:t>
            </a: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 experiments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Montserrat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 Awareness </a:t>
            </a:r>
            <a:r>
              <a:rPr lang="en-US" sz="2400" b="1" dirty="0" err="1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programmes</a:t>
            </a: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 / workshops for school students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7030A0"/>
              </a:solidFill>
              <a:latin typeface="Montserrat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Chemical Wastes neutralized before disposal</a:t>
            </a:r>
            <a:endParaRPr lang="en-IN" sz="2400" b="1" dirty="0">
              <a:solidFill>
                <a:srgbClr val="7030A0"/>
              </a:solidFill>
              <a:latin typeface="Montserrat" charset="0"/>
              <a:cs typeface="Times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B65D80-41F7-5031-7F03-5C2BB7786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222954"/>
            <a:ext cx="6172200" cy="39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2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1409700"/>
            <a:ext cx="6858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4050925" y="1779032"/>
            <a:ext cx="12027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sym typeface="Fira Sans Extra Condensed Medium"/>
              </a:rPr>
              <a:t>Qualified and Experienced Faculties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Produced More Number of Rank Holders</a:t>
            </a:r>
            <a:endParaRPr lang="en-IN" sz="2800" dirty="0">
              <a:solidFill>
                <a:srgbClr val="7030A0"/>
              </a:solidFill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346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5753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982200" y="54483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cxnSp>
        <p:nvCxnSpPr>
          <p:cNvPr id="38" name="Google Shape;771;p29">
            <a:extLst>
              <a:ext uri="{FF2B5EF4-FFF2-40B4-BE49-F238E27FC236}">
                <a16:creationId xmlns:a16="http://schemas.microsoft.com/office/drawing/2014/main" id="{8FA0E5D0-56F2-28DE-60BD-9018F81D95D9}"/>
              </a:ext>
            </a:extLst>
          </p:cNvPr>
          <p:cNvCxnSpPr>
            <a:cxnSpLocks/>
          </p:cNvCxnSpPr>
          <p:nvPr/>
        </p:nvCxnSpPr>
        <p:spPr>
          <a:xfrm rot="10800000" flipH="1">
            <a:off x="9144000" y="3734657"/>
            <a:ext cx="1457125" cy="2497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6C0400E-B408-14FC-B3FF-AB0A25FC75A3}"/>
              </a:ext>
            </a:extLst>
          </p:cNvPr>
          <p:cNvSpPr/>
          <p:nvPr/>
        </p:nvSpPr>
        <p:spPr>
          <a:xfrm>
            <a:off x="3136525" y="169444"/>
            <a:ext cx="120272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         SWOC </a:t>
            </a:r>
            <a:r>
              <a:rPr lang="en-US" sz="6800" b="1" dirty="0" err="1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Ananlysis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5AC667-ACDD-B3D4-DA17-68DF667FD685}"/>
              </a:ext>
            </a:extLst>
          </p:cNvPr>
          <p:cNvSpPr/>
          <p:nvPr/>
        </p:nvSpPr>
        <p:spPr>
          <a:xfrm>
            <a:off x="4072695" y="3592416"/>
            <a:ext cx="13999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Slow growth in the areas of consultancy, community engagement and student progression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Difficulty in </a:t>
            </a:r>
            <a:r>
              <a:rPr lang="en-IN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establishing</a:t>
            </a:r>
            <a:r>
              <a:rPr lang="en-US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 strong connections with local industries for research collaborations and internships</a:t>
            </a:r>
            <a:endParaRPr lang="en-IN" sz="2800" b="1" dirty="0">
              <a:solidFill>
                <a:srgbClr val="7030A0"/>
              </a:solidFill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45CFABE-207C-FC36-85F9-4EC05822E7A9}"/>
              </a:ext>
            </a:extLst>
          </p:cNvPr>
          <p:cNvSpPr/>
          <p:nvPr/>
        </p:nvSpPr>
        <p:spPr>
          <a:xfrm>
            <a:off x="1151979" y="41175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cxnSp>
        <p:nvCxnSpPr>
          <p:cNvPr id="53" name="Google Shape;742;p29">
            <a:extLst>
              <a:ext uri="{FF2B5EF4-FFF2-40B4-BE49-F238E27FC236}">
                <a16:creationId xmlns:a16="http://schemas.microsoft.com/office/drawing/2014/main" id="{5B6C64BF-2519-4D1E-0A5C-BF53A55CB594}"/>
              </a:ext>
            </a:extLst>
          </p:cNvPr>
          <p:cNvCxnSpPr>
            <a:cxnSpLocks/>
          </p:cNvCxnSpPr>
          <p:nvPr/>
        </p:nvCxnSpPr>
        <p:spPr>
          <a:xfrm>
            <a:off x="3570337" y="4877994"/>
            <a:ext cx="108139" cy="52276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8825E79-015F-E451-418F-A166E3EE245F}"/>
              </a:ext>
            </a:extLst>
          </p:cNvPr>
          <p:cNvSpPr txBox="1"/>
          <p:nvPr/>
        </p:nvSpPr>
        <p:spPr>
          <a:xfrm>
            <a:off x="4072695" y="5698368"/>
            <a:ext cx="133646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Capitalizing on the growing interest in STEM (Science, Technology, Engineering, and Mathematics) fields,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ea typeface="Fira Sans Extra Condensed Medium"/>
                <a:cs typeface="Fira Sans Extra Condensed Medium"/>
                <a:sym typeface="Fira Sans Extra Condensed Medium"/>
              </a:rPr>
              <a:t>Pursuing research grants from government agencies and private organizations to enhance research capabilities.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183E21A-0638-2B39-D82B-FDB6E59505EC}"/>
              </a:ext>
            </a:extLst>
          </p:cNvPr>
          <p:cNvSpPr txBox="1"/>
          <p:nvPr/>
        </p:nvSpPr>
        <p:spPr>
          <a:xfrm>
            <a:off x="4072695" y="8258748"/>
            <a:ext cx="97769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sym typeface="Fira Sans Extra Condensed Medium"/>
              </a:rPr>
              <a:t>To Create awareness on Research &amp; Development among the students.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sym typeface="Fira Sans Extra Condensed Medium"/>
              </a:rPr>
              <a:t>To Develop the students as entrepreneur in Industries</a:t>
            </a:r>
            <a:endParaRPr lang="en-IN" sz="2800" dirty="0">
              <a:solidFill>
                <a:srgbClr val="7030A0"/>
              </a:solidFill>
            </a:endParaRPr>
          </a:p>
        </p:txBody>
      </p:sp>
      <p:sp>
        <p:nvSpPr>
          <p:cNvPr id="60" name="Rounded Rectangle 14">
            <a:extLst>
              <a:ext uri="{FF2B5EF4-FFF2-40B4-BE49-F238E27FC236}">
                <a16:creationId xmlns:a16="http://schemas.microsoft.com/office/drawing/2014/main" id="{4FF56477-A669-D18E-BB7A-1A0BC1F2B694}"/>
              </a:ext>
            </a:extLst>
          </p:cNvPr>
          <p:cNvSpPr/>
          <p:nvPr/>
        </p:nvSpPr>
        <p:spPr>
          <a:xfrm>
            <a:off x="304799" y="1779032"/>
            <a:ext cx="3265538" cy="124819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  <a:latin typeface="Montserrat" charset="0"/>
              </a:rPr>
              <a:t>   </a:t>
            </a:r>
            <a:r>
              <a:rPr lang="en-US" sz="2800" b="1" dirty="0">
                <a:solidFill>
                  <a:schemeClr val="bg1"/>
                </a:solidFill>
                <a:latin typeface="Montserrat" charset="0"/>
              </a:rPr>
              <a:t>STRENGTH</a:t>
            </a:r>
            <a:endParaRPr lang="en-IN" sz="2800" b="1" dirty="0">
              <a:solidFill>
                <a:schemeClr val="bg1"/>
              </a:solidFill>
              <a:latin typeface="Montserrat" charset="0"/>
            </a:endParaRPr>
          </a:p>
        </p:txBody>
      </p:sp>
      <p:sp>
        <p:nvSpPr>
          <p:cNvPr id="61" name="Rounded Rectangle 14">
            <a:extLst>
              <a:ext uri="{FF2B5EF4-FFF2-40B4-BE49-F238E27FC236}">
                <a16:creationId xmlns:a16="http://schemas.microsoft.com/office/drawing/2014/main" id="{E04D76E2-5742-A037-E4A9-98383085B489}"/>
              </a:ext>
            </a:extLst>
          </p:cNvPr>
          <p:cNvSpPr/>
          <p:nvPr/>
        </p:nvSpPr>
        <p:spPr>
          <a:xfrm>
            <a:off x="304800" y="3734656"/>
            <a:ext cx="3373676" cy="114333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Montserrat" charset="0"/>
              </a:rPr>
              <a:t>    </a:t>
            </a:r>
            <a:r>
              <a:rPr lang="en-US" sz="2800" b="1" dirty="0">
                <a:solidFill>
                  <a:schemeClr val="bg1"/>
                </a:solidFill>
                <a:latin typeface="Montserrat" charset="0"/>
              </a:rPr>
              <a:t>WEAKNESS</a:t>
            </a:r>
            <a:endParaRPr lang="en-IN" sz="2800" b="1" dirty="0">
              <a:solidFill>
                <a:schemeClr val="bg1"/>
              </a:solidFill>
              <a:latin typeface="Montserrat" charset="0"/>
            </a:endParaRPr>
          </a:p>
        </p:txBody>
      </p:sp>
      <p:sp>
        <p:nvSpPr>
          <p:cNvPr id="62" name="Rounded Rectangle 14">
            <a:extLst>
              <a:ext uri="{FF2B5EF4-FFF2-40B4-BE49-F238E27FC236}">
                <a16:creationId xmlns:a16="http://schemas.microsoft.com/office/drawing/2014/main" id="{E0F0CBE5-DF44-1D9E-D939-D15B443AD272}"/>
              </a:ext>
            </a:extLst>
          </p:cNvPr>
          <p:cNvSpPr/>
          <p:nvPr/>
        </p:nvSpPr>
        <p:spPr>
          <a:xfrm>
            <a:off x="275348" y="6059449"/>
            <a:ext cx="3511267" cy="120032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charset="0"/>
              </a:rPr>
              <a:t> OPPORTUNITIES</a:t>
            </a:r>
            <a:endParaRPr lang="en-IN" sz="2800" b="1" dirty="0">
              <a:solidFill>
                <a:schemeClr val="bg1"/>
              </a:solidFill>
              <a:latin typeface="Montserrat" charset="0"/>
            </a:endParaRPr>
          </a:p>
        </p:txBody>
      </p:sp>
      <p:sp>
        <p:nvSpPr>
          <p:cNvPr id="63" name="Rounded Rectangle 14">
            <a:extLst>
              <a:ext uri="{FF2B5EF4-FFF2-40B4-BE49-F238E27FC236}">
                <a16:creationId xmlns:a16="http://schemas.microsoft.com/office/drawing/2014/main" id="{F65A2902-96D1-19B7-B523-8B1CC901078C}"/>
              </a:ext>
            </a:extLst>
          </p:cNvPr>
          <p:cNvSpPr/>
          <p:nvPr/>
        </p:nvSpPr>
        <p:spPr>
          <a:xfrm>
            <a:off x="275348" y="8324095"/>
            <a:ext cx="3511267" cy="113895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ontserrat" charset="0"/>
              </a:rPr>
              <a:t>    CHALLENGES</a:t>
            </a:r>
            <a:endParaRPr lang="en-IN" sz="2800" b="1" dirty="0">
              <a:solidFill>
                <a:schemeClr val="bg1"/>
              </a:solidFill>
              <a:latin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18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547491"/>
            <a:ext cx="16459200" cy="5948809"/>
          </a:xfrm>
          <a:prstGeom prst="roundRect">
            <a:avLst/>
          </a:prstGeom>
          <a:solidFill>
            <a:srgbClr val="E1CCF0"/>
          </a:solidFill>
          <a:ln>
            <a:solidFill>
              <a:srgbClr val="E1CC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N" sz="28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Introducing </a:t>
            </a:r>
            <a:r>
              <a:rPr lang="en-IN" sz="2800" b="1" dirty="0" err="1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M.Sc</a:t>
            </a:r>
            <a:r>
              <a:rPr lang="en-IN" sz="28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 Chemistry</a:t>
            </a:r>
          </a:p>
          <a:p>
            <a:endParaRPr lang="en-IN" sz="2800" b="1" dirty="0">
              <a:solidFill>
                <a:srgbClr val="7030A0"/>
              </a:solidFill>
              <a:latin typeface="Montserrat" charset="0"/>
              <a:cs typeface="Times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N" sz="28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Increasing MOUs with industrial entities </a:t>
            </a:r>
          </a:p>
          <a:p>
            <a:endParaRPr lang="en-IN" sz="2800" b="1" dirty="0">
              <a:solidFill>
                <a:srgbClr val="7030A0"/>
              </a:solidFill>
              <a:latin typeface="Montserrat" charset="0"/>
              <a:cs typeface="Times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IN" sz="2800" b="1" dirty="0">
                <a:solidFill>
                  <a:srgbClr val="7030A0"/>
                </a:solidFill>
                <a:latin typeface="Montserrat" charset="0"/>
                <a:cs typeface="Times" panose="02020603050405020304" pitchFamily="18" charset="0"/>
              </a:rPr>
              <a:t>Introducing industry-demanding courses like Textile chemistry, cosmetic chemistry, etc</a:t>
            </a:r>
            <a:endParaRPr lang="en-US" sz="2800" dirty="0"/>
          </a:p>
        </p:txBody>
      </p:sp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4800" y="1409700"/>
            <a:ext cx="685800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latin typeface="Montserrat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47179" y="38127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4971" y="419100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Future Plan</a:t>
            </a:r>
            <a:endParaRPr lang="en-IN" sz="68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30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34600" y="1181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dirty="0"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0" y="57531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982200" y="54483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000"/>
            </a:pPr>
            <a:endParaRPr lang="en-IN" sz="2400" b="1" dirty="0">
              <a:solidFill>
                <a:schemeClr val="dk1"/>
              </a:solidFill>
              <a:latin typeface="Montserrat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950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5" y="19594"/>
            <a:ext cx="18274145" cy="10267406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D148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49020" y="29815"/>
            <a:ext cx="1987680" cy="21566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15773400" y="199385"/>
            <a:ext cx="2119534" cy="1987063"/>
          </a:xfrm>
          <a:custGeom>
            <a:avLst/>
            <a:gdLst/>
            <a:ahLst/>
            <a:cxnLst/>
            <a:rect l="l" t="t" r="r" b="b"/>
            <a:pathLst>
              <a:path w="2119534" h="1987063">
                <a:moveTo>
                  <a:pt x="0" y="0"/>
                </a:moveTo>
                <a:lnTo>
                  <a:pt x="2119534" y="0"/>
                </a:lnTo>
                <a:lnTo>
                  <a:pt x="2119534" y="1987064"/>
                </a:lnTo>
                <a:lnTo>
                  <a:pt x="0" y="198706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105400" y="4381500"/>
            <a:ext cx="7239000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21"/>
              </a:lnSpc>
            </a:pPr>
            <a:r>
              <a:rPr lang="en-US" sz="9000" b="1" dirty="0">
                <a:solidFill>
                  <a:srgbClr val="FFFFFF"/>
                </a:solidFill>
                <a:latin typeface="Montserrat Black" pitchFamily="2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81492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113910" y="4134863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" name="AutoShape 4"/>
          <p:cNvSpPr/>
          <p:nvPr/>
        </p:nvSpPr>
        <p:spPr>
          <a:xfrm>
            <a:off x="1113910" y="2026302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5" name="AutoShape 5"/>
          <p:cNvSpPr/>
          <p:nvPr/>
        </p:nvSpPr>
        <p:spPr>
          <a:xfrm>
            <a:off x="9404872" y="4156374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6" name="AutoShape 6"/>
          <p:cNvSpPr/>
          <p:nvPr/>
        </p:nvSpPr>
        <p:spPr>
          <a:xfrm>
            <a:off x="5349232" y="2026302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7" name="AutoShape 7"/>
          <p:cNvSpPr/>
          <p:nvPr/>
        </p:nvSpPr>
        <p:spPr>
          <a:xfrm>
            <a:off x="13688102" y="4177885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8" name="AutoShape 8"/>
          <p:cNvSpPr/>
          <p:nvPr/>
        </p:nvSpPr>
        <p:spPr>
          <a:xfrm>
            <a:off x="9404872" y="2026302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9" name="AutoShape 9"/>
          <p:cNvSpPr/>
          <p:nvPr/>
        </p:nvSpPr>
        <p:spPr>
          <a:xfrm>
            <a:off x="13823563" y="2026302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10" name="Freeform 10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TextBox 11"/>
          <p:cNvSpPr txBox="1"/>
          <p:nvPr/>
        </p:nvSpPr>
        <p:spPr>
          <a:xfrm>
            <a:off x="1113910" y="2847300"/>
            <a:ext cx="3524633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Department Profile</a:t>
            </a:r>
            <a:endParaRPr lang="en-IN" dirty="0"/>
          </a:p>
          <a:p>
            <a:endParaRPr lang="en-US" dirty="0"/>
          </a:p>
        </p:txBody>
      </p:sp>
      <p:sp>
        <p:nvSpPr>
          <p:cNvPr id="12" name="TextBox 12"/>
          <p:cNvSpPr txBox="1"/>
          <p:nvPr/>
        </p:nvSpPr>
        <p:spPr>
          <a:xfrm>
            <a:off x="5349232" y="2847300"/>
            <a:ext cx="352463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Highlights</a:t>
            </a:r>
            <a:endParaRPr lang="en-IN" sz="2400" spc="-72" dirty="0">
              <a:solidFill>
                <a:srgbClr val="4D148C"/>
              </a:solidFill>
              <a:latin typeface="Montserrat Bold"/>
            </a:endParaRPr>
          </a:p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endParaRPr lang="en-US" sz="2400" spc="-72" dirty="0">
              <a:solidFill>
                <a:srgbClr val="4D148C"/>
              </a:solidFill>
              <a:latin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584554" y="2953986"/>
            <a:ext cx="352463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Faculty Profile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23563" y="2847300"/>
            <a:ext cx="3769115" cy="10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9"/>
              </a:lnSpc>
              <a:spcBef>
                <a:spcPct val="0"/>
              </a:spcBef>
            </a:pPr>
            <a:r>
              <a:rPr lang="en-IN" sz="2400" spc="-72" dirty="0">
                <a:solidFill>
                  <a:srgbClr val="4D148C"/>
                </a:solidFill>
                <a:latin typeface="Montserrat Bold"/>
              </a:rPr>
              <a:t>Teaching,  Learning and evaluation </a:t>
            </a:r>
            <a:endParaRPr lang="en-IN" sz="2400" dirty="0">
              <a:solidFill>
                <a:srgbClr val="5C3399"/>
              </a:solidFill>
            </a:endParaRPr>
          </a:p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13910" y="4836094"/>
            <a:ext cx="352463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Students Profile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66441" y="5022042"/>
            <a:ext cx="352463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Staff Research Profile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819877" y="5022042"/>
            <a:ext cx="3520947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Staff achievements 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3910" y="2344322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>
                <a:solidFill>
                  <a:srgbClr val="4D148C"/>
                </a:solidFill>
                <a:latin typeface="Montserrat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3910" y="4331555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>
                <a:solidFill>
                  <a:srgbClr val="4D148C"/>
                </a:solidFill>
                <a:latin typeface="Montserrat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49232" y="2344322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>
                <a:solidFill>
                  <a:srgbClr val="4D148C"/>
                </a:solidFill>
                <a:latin typeface="Montserrat"/>
              </a:rPr>
              <a:t>02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79524" y="4496833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07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84555" y="2344322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>
                <a:solidFill>
                  <a:srgbClr val="4D148C"/>
                </a:solidFill>
                <a:latin typeface="Montserrat"/>
              </a:rPr>
              <a:t>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97223" y="4424290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08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819877" y="2344322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>
                <a:solidFill>
                  <a:srgbClr val="4D148C"/>
                </a:solidFill>
                <a:latin typeface="Montserrat"/>
              </a:rPr>
              <a:t>04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32386" y="637540"/>
            <a:ext cx="7756269" cy="90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Agenda</a:t>
            </a:r>
          </a:p>
        </p:txBody>
      </p:sp>
      <p:sp>
        <p:nvSpPr>
          <p:cNvPr id="38" name="AutoShape 7"/>
          <p:cNvSpPr/>
          <p:nvPr/>
        </p:nvSpPr>
        <p:spPr>
          <a:xfrm>
            <a:off x="924472" y="6087290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0" name="AutoShape 7"/>
          <p:cNvSpPr/>
          <p:nvPr/>
        </p:nvSpPr>
        <p:spPr>
          <a:xfrm>
            <a:off x="9499345" y="6107664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1" name="TextBox 23"/>
          <p:cNvSpPr txBox="1"/>
          <p:nvPr/>
        </p:nvSpPr>
        <p:spPr>
          <a:xfrm>
            <a:off x="1032386" y="6328818"/>
            <a:ext cx="1084550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09</a:t>
            </a:r>
          </a:p>
        </p:txBody>
      </p:sp>
      <p:sp>
        <p:nvSpPr>
          <p:cNvPr id="42" name="AutoShape 7"/>
          <p:cNvSpPr/>
          <p:nvPr/>
        </p:nvSpPr>
        <p:spPr>
          <a:xfrm>
            <a:off x="5264022" y="6107664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3" name="TextBox 21"/>
          <p:cNvSpPr txBox="1"/>
          <p:nvPr/>
        </p:nvSpPr>
        <p:spPr>
          <a:xfrm>
            <a:off x="9499345" y="6391817"/>
            <a:ext cx="1370769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11</a:t>
            </a:r>
          </a:p>
        </p:txBody>
      </p:sp>
      <p:sp>
        <p:nvSpPr>
          <p:cNvPr id="44" name="TextBox 21"/>
          <p:cNvSpPr txBox="1"/>
          <p:nvPr/>
        </p:nvSpPr>
        <p:spPr>
          <a:xfrm>
            <a:off x="5276459" y="6328819"/>
            <a:ext cx="1286045" cy="356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10</a:t>
            </a:r>
          </a:p>
        </p:txBody>
      </p:sp>
      <p:sp>
        <p:nvSpPr>
          <p:cNvPr id="45" name="TextBox 11"/>
          <p:cNvSpPr txBox="1"/>
          <p:nvPr/>
        </p:nvSpPr>
        <p:spPr>
          <a:xfrm>
            <a:off x="5356680" y="6965296"/>
            <a:ext cx="352463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Placements </a:t>
            </a:r>
          </a:p>
        </p:txBody>
      </p:sp>
      <p:sp>
        <p:nvSpPr>
          <p:cNvPr id="46" name="TextBox 11"/>
          <p:cNvSpPr txBox="1"/>
          <p:nvPr/>
        </p:nvSpPr>
        <p:spPr>
          <a:xfrm>
            <a:off x="5095223" y="9050100"/>
            <a:ext cx="4891218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Best Practices</a:t>
            </a:r>
          </a:p>
        </p:txBody>
      </p:sp>
      <p:sp>
        <p:nvSpPr>
          <p:cNvPr id="47" name="AutoShape 7"/>
          <p:cNvSpPr/>
          <p:nvPr/>
        </p:nvSpPr>
        <p:spPr>
          <a:xfrm>
            <a:off x="1032386" y="8115300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48" name="TextBox 21"/>
          <p:cNvSpPr txBox="1"/>
          <p:nvPr/>
        </p:nvSpPr>
        <p:spPr>
          <a:xfrm>
            <a:off x="1053886" y="8326364"/>
            <a:ext cx="1063050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13</a:t>
            </a:r>
          </a:p>
        </p:txBody>
      </p:sp>
      <p:sp>
        <p:nvSpPr>
          <p:cNvPr id="49" name="TextBox 11"/>
          <p:cNvSpPr txBox="1"/>
          <p:nvPr/>
        </p:nvSpPr>
        <p:spPr>
          <a:xfrm>
            <a:off x="13819877" y="6754804"/>
            <a:ext cx="3528319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Workshops and Webinars</a:t>
            </a:r>
          </a:p>
        </p:txBody>
      </p:sp>
      <p:sp>
        <p:nvSpPr>
          <p:cNvPr id="26" name="AutoShape 7">
            <a:extLst>
              <a:ext uri="{FF2B5EF4-FFF2-40B4-BE49-F238E27FC236}">
                <a16:creationId xmlns:a16="http://schemas.microsoft.com/office/drawing/2014/main" id="{E28BC4AF-998D-48EC-DBD1-1EB913E416CF}"/>
              </a:ext>
            </a:extLst>
          </p:cNvPr>
          <p:cNvSpPr/>
          <p:nvPr/>
        </p:nvSpPr>
        <p:spPr>
          <a:xfrm>
            <a:off x="5214264" y="8115300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 dirty="0"/>
          </a:p>
        </p:txBody>
      </p:sp>
      <p:sp>
        <p:nvSpPr>
          <p:cNvPr id="27" name="TextBox 21">
            <a:extLst>
              <a:ext uri="{FF2B5EF4-FFF2-40B4-BE49-F238E27FC236}">
                <a16:creationId xmlns:a16="http://schemas.microsoft.com/office/drawing/2014/main" id="{37A2D504-5C7B-B3D4-23FB-FB051013636F}"/>
              </a:ext>
            </a:extLst>
          </p:cNvPr>
          <p:cNvSpPr txBox="1"/>
          <p:nvPr/>
        </p:nvSpPr>
        <p:spPr>
          <a:xfrm>
            <a:off x="5276459" y="8367938"/>
            <a:ext cx="1063050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14</a:t>
            </a:r>
          </a:p>
        </p:txBody>
      </p:sp>
      <p:sp>
        <p:nvSpPr>
          <p:cNvPr id="28" name="AutoShape 5">
            <a:extLst>
              <a:ext uri="{FF2B5EF4-FFF2-40B4-BE49-F238E27FC236}">
                <a16:creationId xmlns:a16="http://schemas.microsoft.com/office/drawing/2014/main" id="{949F23FD-A38D-B051-DC7E-168ACD4AF526}"/>
              </a:ext>
            </a:extLst>
          </p:cNvPr>
          <p:cNvSpPr/>
          <p:nvPr/>
        </p:nvSpPr>
        <p:spPr>
          <a:xfrm>
            <a:off x="5276459" y="4156374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82E4D445-8D28-BD7E-11BB-2E82004E915E}"/>
              </a:ext>
            </a:extLst>
          </p:cNvPr>
          <p:cNvSpPr txBox="1"/>
          <p:nvPr/>
        </p:nvSpPr>
        <p:spPr>
          <a:xfrm>
            <a:off x="5095223" y="4957551"/>
            <a:ext cx="3826337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400" spc="-72" dirty="0">
                <a:solidFill>
                  <a:srgbClr val="4D148C"/>
                </a:solidFill>
                <a:latin typeface="Montserrat Bold"/>
              </a:rPr>
              <a:t>  Student Achievements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E54C1796-F0F3-8FFE-8158-B26A5B203464}"/>
              </a:ext>
            </a:extLst>
          </p:cNvPr>
          <p:cNvSpPr txBox="1"/>
          <p:nvPr/>
        </p:nvSpPr>
        <p:spPr>
          <a:xfrm>
            <a:off x="5264022" y="4324540"/>
            <a:ext cx="108455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>
                <a:solidFill>
                  <a:srgbClr val="4D148C"/>
                </a:solidFill>
                <a:latin typeface="Montserrat"/>
              </a:rPr>
              <a:t>06</a:t>
            </a:r>
          </a:p>
        </p:txBody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id="{A9AD78DB-C082-8E54-18FB-F9C99959CC46}"/>
              </a:ext>
            </a:extLst>
          </p:cNvPr>
          <p:cNvSpPr txBox="1"/>
          <p:nvPr/>
        </p:nvSpPr>
        <p:spPr>
          <a:xfrm>
            <a:off x="1032385" y="7032496"/>
            <a:ext cx="3524633" cy="35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Significant Events </a:t>
            </a:r>
          </a:p>
        </p:txBody>
      </p:sp>
      <p:sp>
        <p:nvSpPr>
          <p:cNvPr id="32" name="AutoShape 7">
            <a:extLst>
              <a:ext uri="{FF2B5EF4-FFF2-40B4-BE49-F238E27FC236}">
                <a16:creationId xmlns:a16="http://schemas.microsoft.com/office/drawing/2014/main" id="{D5F51676-D0FD-8367-6A57-DD43254076A4}"/>
              </a:ext>
            </a:extLst>
          </p:cNvPr>
          <p:cNvSpPr/>
          <p:nvPr/>
        </p:nvSpPr>
        <p:spPr>
          <a:xfrm>
            <a:off x="13688101" y="6087290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F5999B23-5FCB-09D8-01BA-17F52D50FDE5}"/>
              </a:ext>
            </a:extLst>
          </p:cNvPr>
          <p:cNvSpPr txBox="1"/>
          <p:nvPr/>
        </p:nvSpPr>
        <p:spPr>
          <a:xfrm>
            <a:off x="13886437" y="6382538"/>
            <a:ext cx="1370769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12</a:t>
            </a: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4D354C7A-F963-23C7-0977-26F1795AF280}"/>
              </a:ext>
            </a:extLst>
          </p:cNvPr>
          <p:cNvSpPr txBox="1"/>
          <p:nvPr/>
        </p:nvSpPr>
        <p:spPr>
          <a:xfrm>
            <a:off x="1120971" y="9050100"/>
            <a:ext cx="3314687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Industrial Visits 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949F8037-1815-5EDD-3891-ACF41CAA8C1C}"/>
              </a:ext>
            </a:extLst>
          </p:cNvPr>
          <p:cNvSpPr txBox="1"/>
          <p:nvPr/>
        </p:nvSpPr>
        <p:spPr>
          <a:xfrm>
            <a:off x="9509844" y="6923637"/>
            <a:ext cx="3314687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Outreach </a:t>
            </a:r>
            <a:r>
              <a:rPr lang="en-US" dirty="0" err="1"/>
              <a:t>Programmes</a:t>
            </a:r>
            <a:endParaRPr lang="en-US" dirty="0"/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8171E032-C726-DB83-C4B9-EEACCE32C418}"/>
              </a:ext>
            </a:extLst>
          </p:cNvPr>
          <p:cNvSpPr/>
          <p:nvPr/>
        </p:nvSpPr>
        <p:spPr>
          <a:xfrm>
            <a:off x="9591483" y="8115300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 dirty="0"/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C236567F-0E66-CF53-8A86-665167B0E7D4}"/>
              </a:ext>
            </a:extLst>
          </p:cNvPr>
          <p:cNvSpPr txBox="1"/>
          <p:nvPr/>
        </p:nvSpPr>
        <p:spPr>
          <a:xfrm>
            <a:off x="9591483" y="8279401"/>
            <a:ext cx="543117" cy="354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15</a:t>
            </a:r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1E677037-CE34-5256-7673-B9CBBABA0694}"/>
              </a:ext>
            </a:extLst>
          </p:cNvPr>
          <p:cNvSpPr txBox="1"/>
          <p:nvPr/>
        </p:nvSpPr>
        <p:spPr>
          <a:xfrm>
            <a:off x="9305394" y="8906373"/>
            <a:ext cx="3363239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      SWOC Analysis </a:t>
            </a:r>
          </a:p>
        </p:txBody>
      </p:sp>
      <p:sp>
        <p:nvSpPr>
          <p:cNvPr id="53" name="TextBox 11">
            <a:extLst>
              <a:ext uri="{FF2B5EF4-FFF2-40B4-BE49-F238E27FC236}">
                <a16:creationId xmlns:a16="http://schemas.microsoft.com/office/drawing/2014/main" id="{F58742BE-5E5B-67D9-1408-9C47FCA27809}"/>
              </a:ext>
            </a:extLst>
          </p:cNvPr>
          <p:cNvSpPr txBox="1"/>
          <p:nvPr/>
        </p:nvSpPr>
        <p:spPr>
          <a:xfrm>
            <a:off x="12824531" y="8916407"/>
            <a:ext cx="3551871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>
              <a:lnSpc>
                <a:spcPts val="2879"/>
              </a:lnSpc>
              <a:spcBef>
                <a:spcPct val="0"/>
              </a:spcBef>
              <a:defRPr sz="2400" spc="-72">
                <a:solidFill>
                  <a:srgbClr val="4D148C"/>
                </a:solidFill>
                <a:latin typeface="Montserrat Bold"/>
              </a:defRPr>
            </a:lvl1pPr>
          </a:lstStyle>
          <a:p>
            <a:r>
              <a:rPr lang="en-US" dirty="0"/>
              <a:t>             Future Plan</a:t>
            </a:r>
          </a:p>
        </p:txBody>
      </p:sp>
      <p:sp>
        <p:nvSpPr>
          <p:cNvPr id="54" name="AutoShape 7">
            <a:extLst>
              <a:ext uri="{FF2B5EF4-FFF2-40B4-BE49-F238E27FC236}">
                <a16:creationId xmlns:a16="http://schemas.microsoft.com/office/drawing/2014/main" id="{56B8D4E2-EC72-32D8-9820-568E5F50EA04}"/>
              </a:ext>
            </a:extLst>
          </p:cNvPr>
          <p:cNvSpPr/>
          <p:nvPr/>
        </p:nvSpPr>
        <p:spPr>
          <a:xfrm>
            <a:off x="13609931" y="8115300"/>
            <a:ext cx="3524633" cy="0"/>
          </a:xfrm>
          <a:prstGeom prst="line">
            <a:avLst/>
          </a:prstGeom>
          <a:ln w="19050" cap="flat">
            <a:solidFill>
              <a:srgbClr val="4D148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 dirty="0"/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028FEB16-E281-A33A-F3AF-DC47BF54BA40}"/>
              </a:ext>
            </a:extLst>
          </p:cNvPr>
          <p:cNvSpPr txBox="1"/>
          <p:nvPr/>
        </p:nvSpPr>
        <p:spPr>
          <a:xfrm>
            <a:off x="13915799" y="8279401"/>
            <a:ext cx="2682813" cy="354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879"/>
              </a:lnSpc>
            </a:pPr>
            <a:r>
              <a:rPr lang="en-US" sz="2400" spc="-72" dirty="0">
                <a:solidFill>
                  <a:srgbClr val="4D148C"/>
                </a:solidFill>
                <a:latin typeface="Montserrat"/>
              </a:rPr>
              <a:t>16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D73C04-B279-A0F0-C332-6879EFA0479B}"/>
              </a:ext>
            </a:extLst>
          </p:cNvPr>
          <p:cNvSpPr/>
          <p:nvPr/>
        </p:nvSpPr>
        <p:spPr>
          <a:xfrm>
            <a:off x="457200" y="2794625"/>
            <a:ext cx="17201490" cy="469775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1032386" y="637540"/>
            <a:ext cx="1072452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Department Profile</a:t>
            </a:r>
          </a:p>
        </p:txBody>
      </p:sp>
      <p:sp>
        <p:nvSpPr>
          <p:cNvPr id="5" name="Freeform 5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15163799" y="8203458"/>
            <a:ext cx="3124200" cy="19531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 lang="en-US" sz="2400" spc="-72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9031B1A7-5777-AC3B-8BF1-0767292015FB}"/>
              </a:ext>
            </a:extLst>
          </p:cNvPr>
          <p:cNvSpPr txBox="1"/>
          <p:nvPr/>
        </p:nvSpPr>
        <p:spPr>
          <a:xfrm>
            <a:off x="1032386" y="1659119"/>
            <a:ext cx="1010941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800" b="1" dirty="0">
                <a:solidFill>
                  <a:srgbClr val="4D148C"/>
                </a:solidFill>
                <a:latin typeface="Montserrat"/>
              </a:rPr>
              <a:t>YEAR OF ESTABLISHMENT - 2010</a:t>
            </a:r>
          </a:p>
        </p:txBody>
      </p:sp>
      <p:sp>
        <p:nvSpPr>
          <p:cNvPr id="4" name="Rectangle 3"/>
          <p:cNvSpPr/>
          <p:nvPr/>
        </p:nvSpPr>
        <p:spPr>
          <a:xfrm>
            <a:off x="786099" y="3336495"/>
            <a:ext cx="1044709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Programme Offered    :    B.Sc Chemistry</a:t>
            </a:r>
            <a:endParaRPr lang="en-US" dirty="0">
              <a:solidFill>
                <a:srgbClr val="7030A0"/>
              </a:solidFill>
              <a:latin typeface="MeltdownMF" panose="02000603060000020004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058" y="4417632"/>
            <a:ext cx="126836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Allied Paper                    :    Chemistry I &amp; II                                   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310" y="5498769"/>
            <a:ext cx="1749014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NME Papers                     :    Chemistry Of Consumer Products 								   :    </a:t>
            </a:r>
            <a:r>
              <a:rPr lang="en-US" sz="36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Chemistry of Pollution, Food &amp; cosmetics                          						   :     Chemistry in day–to-day life</a:t>
            </a:r>
            <a:r>
              <a:rPr lang="en-US" sz="38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		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32386" y="637540"/>
            <a:ext cx="1072452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Highlights</a:t>
            </a:r>
          </a:p>
        </p:txBody>
      </p:sp>
      <p:sp>
        <p:nvSpPr>
          <p:cNvPr id="5" name="Freeform 5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170" name="AutoShape 2" descr="7 Cool Chemical Experiments to Surprise Your Friends Wit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B4E0FAF-B7A9-9924-F7E0-9CCF6319468F}"/>
              </a:ext>
            </a:extLst>
          </p:cNvPr>
          <p:cNvGrpSpPr/>
          <p:nvPr/>
        </p:nvGrpSpPr>
        <p:grpSpPr>
          <a:xfrm>
            <a:off x="5507693" y="1530311"/>
            <a:ext cx="4803915" cy="3607309"/>
            <a:chOff x="477420" y="1715785"/>
            <a:chExt cx="4803915" cy="3511727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A537E2-BCAD-19BC-58D0-76BE356441B7}"/>
                </a:ext>
              </a:extLst>
            </p:cNvPr>
            <p:cNvSpPr/>
            <p:nvPr/>
          </p:nvSpPr>
          <p:spPr>
            <a:xfrm>
              <a:off x="1991554" y="1715785"/>
              <a:ext cx="3289781" cy="2455752"/>
            </a:xfrm>
            <a:custGeom>
              <a:avLst/>
              <a:gdLst>
                <a:gd name="connsiteX0" fmla="*/ 196460 w 3289781"/>
                <a:gd name="connsiteY0" fmla="*/ 0 h 2455752"/>
                <a:gd name="connsiteX1" fmla="*/ 3093321 w 3289781"/>
                <a:gd name="connsiteY1" fmla="*/ 0 h 2455752"/>
                <a:gd name="connsiteX2" fmla="*/ 3289781 w 3289781"/>
                <a:gd name="connsiteY2" fmla="*/ 196460 h 2455752"/>
                <a:gd name="connsiteX3" fmla="*/ 3289781 w 3289781"/>
                <a:gd name="connsiteY3" fmla="*/ 2455752 h 2455752"/>
                <a:gd name="connsiteX4" fmla="*/ 3289781 w 3289781"/>
                <a:gd name="connsiteY4" fmla="*/ 2455752 h 2455752"/>
                <a:gd name="connsiteX5" fmla="*/ 0 w 3289781"/>
                <a:gd name="connsiteY5" fmla="*/ 2455752 h 2455752"/>
                <a:gd name="connsiteX6" fmla="*/ 0 w 3289781"/>
                <a:gd name="connsiteY6" fmla="*/ 2455752 h 2455752"/>
                <a:gd name="connsiteX7" fmla="*/ 0 w 3289781"/>
                <a:gd name="connsiteY7" fmla="*/ 196460 h 2455752"/>
                <a:gd name="connsiteX8" fmla="*/ 196460 w 3289781"/>
                <a:gd name="connsiteY8" fmla="*/ 0 h 245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9781" h="2455752">
                  <a:moveTo>
                    <a:pt x="196460" y="0"/>
                  </a:moveTo>
                  <a:lnTo>
                    <a:pt x="3093321" y="0"/>
                  </a:lnTo>
                  <a:cubicBezTo>
                    <a:pt x="3201823" y="0"/>
                    <a:pt x="3289781" y="87958"/>
                    <a:pt x="3289781" y="196460"/>
                  </a:cubicBezTo>
                  <a:lnTo>
                    <a:pt x="3289781" y="2455752"/>
                  </a:lnTo>
                  <a:lnTo>
                    <a:pt x="3289781" y="2455752"/>
                  </a:lnTo>
                  <a:lnTo>
                    <a:pt x="0" y="2455752"/>
                  </a:lnTo>
                  <a:lnTo>
                    <a:pt x="0" y="2455752"/>
                  </a:lnTo>
                  <a:lnTo>
                    <a:pt x="0" y="196460"/>
                  </a:lnTo>
                  <a:cubicBezTo>
                    <a:pt x="0" y="87958"/>
                    <a:pt x="87958" y="0"/>
                    <a:pt x="196460" y="0"/>
                  </a:cubicBez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61" tIns="156601" rIns="90561" bIns="33020" numCol="1" spcCol="1270" anchor="t" anchorCtr="0">
              <a:noAutofit/>
            </a:bodyPr>
            <a:lstStyle/>
            <a:p>
              <a:pPr marL="0" lvl="1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b="1" kern="1200" dirty="0">
                  <a:ln w="0"/>
                  <a:solidFill>
                    <a:srgbClr val="5C33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tserrat" panose="020B0604020202020204" charset="0"/>
                  <a:cs typeface="Times New Roman" panose="02020603050405020304" pitchFamily="18" charset="0"/>
                </a:rPr>
                <a:t>Adequate and well-equipped laboratory</a:t>
              </a:r>
              <a:endParaRPr lang="en-IN" sz="2600" kern="120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A7D5FD-FDBA-BE13-5247-CEB57DC89093}"/>
                </a:ext>
              </a:extLst>
            </p:cNvPr>
            <p:cNvSpPr/>
            <p:nvPr/>
          </p:nvSpPr>
          <p:spPr>
            <a:xfrm>
              <a:off x="1991554" y="4171539"/>
              <a:ext cx="3289781" cy="1055973"/>
            </a:xfrm>
            <a:custGeom>
              <a:avLst/>
              <a:gdLst>
                <a:gd name="connsiteX0" fmla="*/ 0 w 3289781"/>
                <a:gd name="connsiteY0" fmla="*/ 0 h 1055973"/>
                <a:gd name="connsiteX1" fmla="*/ 3289781 w 3289781"/>
                <a:gd name="connsiteY1" fmla="*/ 0 h 1055973"/>
                <a:gd name="connsiteX2" fmla="*/ 3289781 w 3289781"/>
                <a:gd name="connsiteY2" fmla="*/ 1055973 h 1055973"/>
                <a:gd name="connsiteX3" fmla="*/ 0 w 3289781"/>
                <a:gd name="connsiteY3" fmla="*/ 1055973 h 1055973"/>
                <a:gd name="connsiteX4" fmla="*/ 0 w 3289781"/>
                <a:gd name="connsiteY4" fmla="*/ 0 h 10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9781" h="1055973">
                  <a:moveTo>
                    <a:pt x="0" y="0"/>
                  </a:moveTo>
                  <a:lnTo>
                    <a:pt x="3289781" y="0"/>
                  </a:lnTo>
                  <a:lnTo>
                    <a:pt x="3289781" y="1055973"/>
                  </a:lnTo>
                  <a:lnTo>
                    <a:pt x="0" y="1055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0" rIns="1055584" bIns="0" numCol="1" spcCol="1270" anchor="ctr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6500" kern="12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8B051F2-EE53-E185-7287-A981AA192672}"/>
                </a:ext>
              </a:extLst>
            </p:cNvPr>
            <p:cNvSpPr/>
            <p:nvPr/>
          </p:nvSpPr>
          <p:spPr>
            <a:xfrm>
              <a:off x="477420" y="1715785"/>
              <a:ext cx="1151423" cy="1151423"/>
            </a:xfrm>
            <a:prstGeom prst="ellipse">
              <a:avLst/>
            </a:prstGeom>
            <a:noFill/>
            <a:ln>
              <a:solidFill>
                <a:srgbClr val="7030A0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IN" sz="4000" b="1" dirty="0">
                  <a:latin typeface="Montserrat" panose="00000500000000000000" pitchFamily="2" charset="0"/>
                </a:rPr>
                <a:t>1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34EB2E-EAD1-FE1F-B9BA-6E1DC64CC8CD}"/>
              </a:ext>
            </a:extLst>
          </p:cNvPr>
          <p:cNvGrpSpPr/>
          <p:nvPr/>
        </p:nvGrpSpPr>
        <p:grpSpPr>
          <a:xfrm>
            <a:off x="12640252" y="1530312"/>
            <a:ext cx="3733216" cy="3613188"/>
            <a:chOff x="12640252" y="1530312"/>
            <a:chExt cx="3733216" cy="3613188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17A450-CE1B-1A85-2871-5BE2AA6AB8AB}"/>
                </a:ext>
              </a:extLst>
            </p:cNvPr>
            <p:cNvSpPr/>
            <p:nvPr/>
          </p:nvSpPr>
          <p:spPr>
            <a:xfrm>
              <a:off x="12640252" y="1530312"/>
              <a:ext cx="3733216" cy="2526705"/>
            </a:xfrm>
            <a:custGeom>
              <a:avLst/>
              <a:gdLst>
                <a:gd name="connsiteX0" fmla="*/ 196460 w 3289781"/>
                <a:gd name="connsiteY0" fmla="*/ 0 h 2455752"/>
                <a:gd name="connsiteX1" fmla="*/ 3093321 w 3289781"/>
                <a:gd name="connsiteY1" fmla="*/ 0 h 2455752"/>
                <a:gd name="connsiteX2" fmla="*/ 3289781 w 3289781"/>
                <a:gd name="connsiteY2" fmla="*/ 196460 h 2455752"/>
                <a:gd name="connsiteX3" fmla="*/ 3289781 w 3289781"/>
                <a:gd name="connsiteY3" fmla="*/ 2455752 h 2455752"/>
                <a:gd name="connsiteX4" fmla="*/ 3289781 w 3289781"/>
                <a:gd name="connsiteY4" fmla="*/ 2455752 h 2455752"/>
                <a:gd name="connsiteX5" fmla="*/ 0 w 3289781"/>
                <a:gd name="connsiteY5" fmla="*/ 2455752 h 2455752"/>
                <a:gd name="connsiteX6" fmla="*/ 0 w 3289781"/>
                <a:gd name="connsiteY6" fmla="*/ 2455752 h 2455752"/>
                <a:gd name="connsiteX7" fmla="*/ 0 w 3289781"/>
                <a:gd name="connsiteY7" fmla="*/ 196460 h 2455752"/>
                <a:gd name="connsiteX8" fmla="*/ 196460 w 3289781"/>
                <a:gd name="connsiteY8" fmla="*/ 0 h 245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9781" h="2455752">
                  <a:moveTo>
                    <a:pt x="196460" y="0"/>
                  </a:moveTo>
                  <a:lnTo>
                    <a:pt x="3093321" y="0"/>
                  </a:lnTo>
                  <a:cubicBezTo>
                    <a:pt x="3201823" y="0"/>
                    <a:pt x="3289781" y="87958"/>
                    <a:pt x="3289781" y="196460"/>
                  </a:cubicBezTo>
                  <a:lnTo>
                    <a:pt x="3289781" y="2455752"/>
                  </a:lnTo>
                  <a:lnTo>
                    <a:pt x="3289781" y="2455752"/>
                  </a:lnTo>
                  <a:lnTo>
                    <a:pt x="0" y="2455752"/>
                  </a:lnTo>
                  <a:lnTo>
                    <a:pt x="0" y="2455752"/>
                  </a:lnTo>
                  <a:lnTo>
                    <a:pt x="0" y="196460"/>
                  </a:lnTo>
                  <a:cubicBezTo>
                    <a:pt x="0" y="87958"/>
                    <a:pt x="87958" y="0"/>
                    <a:pt x="196460" y="0"/>
                  </a:cubicBez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61" tIns="156601" rIns="90561" bIns="33020" numCol="1" spcCol="1270" anchor="t" anchorCtr="0">
              <a:noAutofit/>
            </a:bodyPr>
            <a:lstStyle/>
            <a:p>
              <a:pPr marL="0" lvl="1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b="1" kern="1200" dirty="0">
                  <a:ln w="0"/>
                  <a:solidFill>
                    <a:srgbClr val="5C33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tserrat" panose="020B0604020202020204" charset="0"/>
                  <a:cs typeface="Times New Roman" panose="02020603050405020304" pitchFamily="18" charset="0"/>
                </a:rPr>
                <a:t>Linkages with Chemical local companies for internship and Industrial visit</a:t>
              </a:r>
              <a:endParaRPr lang="en-IN" sz="2600" kern="120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27393B2-8796-8E97-E0A7-A6601CC95109}"/>
                </a:ext>
              </a:extLst>
            </p:cNvPr>
            <p:cNvSpPr/>
            <p:nvPr/>
          </p:nvSpPr>
          <p:spPr>
            <a:xfrm>
              <a:off x="12640252" y="4057017"/>
              <a:ext cx="3733216" cy="1086483"/>
            </a:xfrm>
            <a:custGeom>
              <a:avLst/>
              <a:gdLst>
                <a:gd name="connsiteX0" fmla="*/ 0 w 3289781"/>
                <a:gd name="connsiteY0" fmla="*/ 0 h 1055973"/>
                <a:gd name="connsiteX1" fmla="*/ 3289781 w 3289781"/>
                <a:gd name="connsiteY1" fmla="*/ 0 h 1055973"/>
                <a:gd name="connsiteX2" fmla="*/ 3289781 w 3289781"/>
                <a:gd name="connsiteY2" fmla="*/ 1055973 h 1055973"/>
                <a:gd name="connsiteX3" fmla="*/ 0 w 3289781"/>
                <a:gd name="connsiteY3" fmla="*/ 1055973 h 1055973"/>
                <a:gd name="connsiteX4" fmla="*/ 0 w 3289781"/>
                <a:gd name="connsiteY4" fmla="*/ 0 h 10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9781" h="1055973">
                  <a:moveTo>
                    <a:pt x="0" y="0"/>
                  </a:moveTo>
                  <a:lnTo>
                    <a:pt x="3289781" y="0"/>
                  </a:lnTo>
                  <a:lnTo>
                    <a:pt x="3289781" y="1055973"/>
                  </a:lnTo>
                  <a:lnTo>
                    <a:pt x="0" y="1055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0" rIns="1055584" bIns="0" numCol="1" spcCol="1270" anchor="ctr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6500" kern="12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18FF408-4690-18F6-7FDF-5810D53B6054}"/>
              </a:ext>
            </a:extLst>
          </p:cNvPr>
          <p:cNvGrpSpPr/>
          <p:nvPr/>
        </p:nvGrpSpPr>
        <p:grpSpPr>
          <a:xfrm>
            <a:off x="7028754" y="6093592"/>
            <a:ext cx="3413658" cy="3692437"/>
            <a:chOff x="3014649" y="6072273"/>
            <a:chExt cx="2823364" cy="351172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0ADB291-0956-C14A-B685-C66B15F5BCAF}"/>
                </a:ext>
              </a:extLst>
            </p:cNvPr>
            <p:cNvSpPr/>
            <p:nvPr/>
          </p:nvSpPr>
          <p:spPr>
            <a:xfrm>
              <a:off x="3014649" y="6072273"/>
              <a:ext cx="2823364" cy="2455752"/>
            </a:xfrm>
            <a:custGeom>
              <a:avLst/>
              <a:gdLst>
                <a:gd name="connsiteX0" fmla="*/ 196460 w 3289781"/>
                <a:gd name="connsiteY0" fmla="*/ 0 h 2455752"/>
                <a:gd name="connsiteX1" fmla="*/ 3093321 w 3289781"/>
                <a:gd name="connsiteY1" fmla="*/ 0 h 2455752"/>
                <a:gd name="connsiteX2" fmla="*/ 3289781 w 3289781"/>
                <a:gd name="connsiteY2" fmla="*/ 196460 h 2455752"/>
                <a:gd name="connsiteX3" fmla="*/ 3289781 w 3289781"/>
                <a:gd name="connsiteY3" fmla="*/ 2455752 h 2455752"/>
                <a:gd name="connsiteX4" fmla="*/ 3289781 w 3289781"/>
                <a:gd name="connsiteY4" fmla="*/ 2455752 h 2455752"/>
                <a:gd name="connsiteX5" fmla="*/ 0 w 3289781"/>
                <a:gd name="connsiteY5" fmla="*/ 2455752 h 2455752"/>
                <a:gd name="connsiteX6" fmla="*/ 0 w 3289781"/>
                <a:gd name="connsiteY6" fmla="*/ 2455752 h 2455752"/>
                <a:gd name="connsiteX7" fmla="*/ 0 w 3289781"/>
                <a:gd name="connsiteY7" fmla="*/ 196460 h 2455752"/>
                <a:gd name="connsiteX8" fmla="*/ 196460 w 3289781"/>
                <a:gd name="connsiteY8" fmla="*/ 0 h 245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9781" h="2455752">
                  <a:moveTo>
                    <a:pt x="196460" y="0"/>
                  </a:moveTo>
                  <a:lnTo>
                    <a:pt x="3093321" y="0"/>
                  </a:lnTo>
                  <a:cubicBezTo>
                    <a:pt x="3201823" y="0"/>
                    <a:pt x="3289781" y="87958"/>
                    <a:pt x="3289781" y="196460"/>
                  </a:cubicBezTo>
                  <a:lnTo>
                    <a:pt x="3289781" y="2455752"/>
                  </a:lnTo>
                  <a:lnTo>
                    <a:pt x="3289781" y="2455752"/>
                  </a:lnTo>
                  <a:lnTo>
                    <a:pt x="0" y="2455752"/>
                  </a:lnTo>
                  <a:lnTo>
                    <a:pt x="0" y="2455752"/>
                  </a:lnTo>
                  <a:lnTo>
                    <a:pt x="0" y="196460"/>
                  </a:lnTo>
                  <a:cubicBezTo>
                    <a:pt x="0" y="87958"/>
                    <a:pt x="87958" y="0"/>
                    <a:pt x="196460" y="0"/>
                  </a:cubicBez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61" tIns="156601" rIns="90561" bIns="33020" numCol="1" spcCol="1270" anchor="t" anchorCtr="0">
              <a:noAutofit/>
            </a:bodyPr>
            <a:lstStyle/>
            <a:p>
              <a:pPr marL="0" lvl="1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b="1" kern="1200" dirty="0">
                  <a:ln w="0"/>
                  <a:solidFill>
                    <a:srgbClr val="5C33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tserrat" panose="020B0604020202020204" charset="0"/>
                  <a:cs typeface="Times New Roman" panose="02020603050405020304" pitchFamily="18" charset="0"/>
                </a:rPr>
                <a:t>Water testing services provided on demand</a:t>
              </a:r>
              <a:endParaRPr lang="en-IN" sz="2600" kern="120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26E2B5A-3F00-872C-C0DB-EB9D4B4FFB6B}"/>
                </a:ext>
              </a:extLst>
            </p:cNvPr>
            <p:cNvSpPr/>
            <p:nvPr/>
          </p:nvSpPr>
          <p:spPr>
            <a:xfrm>
              <a:off x="3014649" y="8528025"/>
              <a:ext cx="2823364" cy="1055973"/>
            </a:xfrm>
            <a:custGeom>
              <a:avLst/>
              <a:gdLst>
                <a:gd name="connsiteX0" fmla="*/ 0 w 3289781"/>
                <a:gd name="connsiteY0" fmla="*/ 0 h 1055973"/>
                <a:gd name="connsiteX1" fmla="*/ 3289781 w 3289781"/>
                <a:gd name="connsiteY1" fmla="*/ 0 h 1055973"/>
                <a:gd name="connsiteX2" fmla="*/ 3289781 w 3289781"/>
                <a:gd name="connsiteY2" fmla="*/ 1055973 h 1055973"/>
                <a:gd name="connsiteX3" fmla="*/ 0 w 3289781"/>
                <a:gd name="connsiteY3" fmla="*/ 1055973 h 1055973"/>
                <a:gd name="connsiteX4" fmla="*/ 0 w 3289781"/>
                <a:gd name="connsiteY4" fmla="*/ 0 h 10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9781" h="1055973">
                  <a:moveTo>
                    <a:pt x="0" y="0"/>
                  </a:moveTo>
                  <a:lnTo>
                    <a:pt x="3289781" y="0"/>
                  </a:lnTo>
                  <a:lnTo>
                    <a:pt x="3289781" y="1055973"/>
                  </a:lnTo>
                  <a:lnTo>
                    <a:pt x="0" y="1055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0" rIns="1055584" bIns="0" numCol="1" spcCol="1270" anchor="ctr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IN" sz="6500" kern="12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FAED3AC-6A8D-8E39-4D5C-5385BAEFF9BD}"/>
              </a:ext>
            </a:extLst>
          </p:cNvPr>
          <p:cNvGrpSpPr/>
          <p:nvPr/>
        </p:nvGrpSpPr>
        <p:grpSpPr>
          <a:xfrm>
            <a:off x="12647179" y="6093592"/>
            <a:ext cx="3733216" cy="3642622"/>
            <a:chOff x="10180384" y="5878018"/>
            <a:chExt cx="3289781" cy="3511725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BC04F63-D34F-49D0-66C5-167EFCED1E07}"/>
                </a:ext>
              </a:extLst>
            </p:cNvPr>
            <p:cNvSpPr/>
            <p:nvPr/>
          </p:nvSpPr>
          <p:spPr>
            <a:xfrm>
              <a:off x="10180384" y="5878018"/>
              <a:ext cx="3289781" cy="2455752"/>
            </a:xfrm>
            <a:custGeom>
              <a:avLst/>
              <a:gdLst>
                <a:gd name="connsiteX0" fmla="*/ 196460 w 3289781"/>
                <a:gd name="connsiteY0" fmla="*/ 0 h 2455752"/>
                <a:gd name="connsiteX1" fmla="*/ 3093321 w 3289781"/>
                <a:gd name="connsiteY1" fmla="*/ 0 h 2455752"/>
                <a:gd name="connsiteX2" fmla="*/ 3289781 w 3289781"/>
                <a:gd name="connsiteY2" fmla="*/ 196460 h 2455752"/>
                <a:gd name="connsiteX3" fmla="*/ 3289781 w 3289781"/>
                <a:gd name="connsiteY3" fmla="*/ 2455752 h 2455752"/>
                <a:gd name="connsiteX4" fmla="*/ 3289781 w 3289781"/>
                <a:gd name="connsiteY4" fmla="*/ 2455752 h 2455752"/>
                <a:gd name="connsiteX5" fmla="*/ 0 w 3289781"/>
                <a:gd name="connsiteY5" fmla="*/ 2455752 h 2455752"/>
                <a:gd name="connsiteX6" fmla="*/ 0 w 3289781"/>
                <a:gd name="connsiteY6" fmla="*/ 2455752 h 2455752"/>
                <a:gd name="connsiteX7" fmla="*/ 0 w 3289781"/>
                <a:gd name="connsiteY7" fmla="*/ 196460 h 2455752"/>
                <a:gd name="connsiteX8" fmla="*/ 196460 w 3289781"/>
                <a:gd name="connsiteY8" fmla="*/ 0 h 245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9781" h="2455752">
                  <a:moveTo>
                    <a:pt x="196460" y="0"/>
                  </a:moveTo>
                  <a:lnTo>
                    <a:pt x="3093321" y="0"/>
                  </a:lnTo>
                  <a:cubicBezTo>
                    <a:pt x="3201823" y="0"/>
                    <a:pt x="3289781" y="87958"/>
                    <a:pt x="3289781" y="196460"/>
                  </a:cubicBezTo>
                  <a:lnTo>
                    <a:pt x="3289781" y="2455752"/>
                  </a:lnTo>
                  <a:lnTo>
                    <a:pt x="3289781" y="2455752"/>
                  </a:lnTo>
                  <a:lnTo>
                    <a:pt x="0" y="2455752"/>
                  </a:lnTo>
                  <a:lnTo>
                    <a:pt x="0" y="2455752"/>
                  </a:lnTo>
                  <a:lnTo>
                    <a:pt x="0" y="196460"/>
                  </a:lnTo>
                  <a:cubicBezTo>
                    <a:pt x="0" y="87958"/>
                    <a:pt x="87958" y="0"/>
                    <a:pt x="196460" y="0"/>
                  </a:cubicBezTo>
                  <a:close/>
                </a:path>
              </a:pathLst>
            </a:custGeom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0561" tIns="156601" rIns="90561" bIns="33020" numCol="1" spcCol="1270" anchor="t" anchorCtr="0">
              <a:noAutofit/>
            </a:bodyPr>
            <a:lstStyle/>
            <a:p>
              <a:pPr marL="0" lvl="1" algn="l" defTabSz="11557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600" b="1" kern="1200" dirty="0">
                  <a:ln w="0"/>
                  <a:solidFill>
                    <a:srgbClr val="5C33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Montserrat" panose="020B0604020202020204" charset="0"/>
                  <a:cs typeface="Times New Roman" panose="02020603050405020304" pitchFamily="18" charset="0"/>
                </a:rPr>
                <a:t>ICT-based teaching and  learning for modelling Chemical structures </a:t>
              </a:r>
              <a:endParaRPr lang="en-IN" sz="2600" kern="120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18CA850-5ADF-F53B-882A-C5155DD91A39}"/>
                </a:ext>
              </a:extLst>
            </p:cNvPr>
            <p:cNvSpPr/>
            <p:nvPr/>
          </p:nvSpPr>
          <p:spPr>
            <a:xfrm>
              <a:off x="10180384" y="8333770"/>
              <a:ext cx="3289781" cy="1055973"/>
            </a:xfrm>
            <a:custGeom>
              <a:avLst/>
              <a:gdLst>
                <a:gd name="connsiteX0" fmla="*/ 0 w 3289781"/>
                <a:gd name="connsiteY0" fmla="*/ 0 h 1055973"/>
                <a:gd name="connsiteX1" fmla="*/ 3289781 w 3289781"/>
                <a:gd name="connsiteY1" fmla="*/ 0 h 1055973"/>
                <a:gd name="connsiteX2" fmla="*/ 3289781 w 3289781"/>
                <a:gd name="connsiteY2" fmla="*/ 1055973 h 1055973"/>
                <a:gd name="connsiteX3" fmla="*/ 0 w 3289781"/>
                <a:gd name="connsiteY3" fmla="*/ 1055973 h 1055973"/>
                <a:gd name="connsiteX4" fmla="*/ 0 w 3289781"/>
                <a:gd name="connsiteY4" fmla="*/ 0 h 1055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9781" h="1055973">
                  <a:moveTo>
                    <a:pt x="0" y="0"/>
                  </a:moveTo>
                  <a:lnTo>
                    <a:pt x="3289781" y="0"/>
                  </a:lnTo>
                  <a:lnTo>
                    <a:pt x="3289781" y="1055973"/>
                  </a:lnTo>
                  <a:lnTo>
                    <a:pt x="0" y="1055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0" rIns="1055584" bIns="0" numCol="1" spcCol="1270" anchor="ctr" anchorCtr="0">
              <a:noAutofit/>
            </a:bodyPr>
            <a:lstStyle/>
            <a:p>
              <a:pPr marL="0" lvl="0" indent="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en-IN" sz="6500" kern="1200" dirty="0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D4B042B-198C-E75F-B860-286655DBF5F0}"/>
              </a:ext>
            </a:extLst>
          </p:cNvPr>
          <p:cNvSpPr/>
          <p:nvPr/>
        </p:nvSpPr>
        <p:spPr>
          <a:xfrm>
            <a:off x="11285051" y="1499971"/>
            <a:ext cx="1151423" cy="1182762"/>
          </a:xfrm>
          <a:prstGeom prst="ellipse">
            <a:avLst/>
          </a:prstGeom>
          <a:noFill/>
          <a:ln>
            <a:solidFill>
              <a:srgbClr val="7030A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IN" sz="4000" b="1" dirty="0">
                <a:latin typeface="Montserrat" panose="00000500000000000000" pitchFamily="2" charset="0"/>
              </a:rPr>
              <a:t>2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9E492BD-65A8-56A0-D187-9F0FB1FB2693}"/>
              </a:ext>
            </a:extLst>
          </p:cNvPr>
          <p:cNvSpPr/>
          <p:nvPr/>
        </p:nvSpPr>
        <p:spPr>
          <a:xfrm>
            <a:off x="5511181" y="6093592"/>
            <a:ext cx="1151423" cy="1182762"/>
          </a:xfrm>
          <a:prstGeom prst="ellipse">
            <a:avLst/>
          </a:prstGeom>
          <a:noFill/>
          <a:ln>
            <a:solidFill>
              <a:srgbClr val="7030A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IN" sz="4000" b="1" dirty="0">
                <a:latin typeface="Montserrat" panose="00000500000000000000" pitchFamily="2" charset="0"/>
              </a:rPr>
              <a:t>3 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5AC35D5-5C50-4FCB-2CD5-6DF41E3EACAA}"/>
              </a:ext>
            </a:extLst>
          </p:cNvPr>
          <p:cNvSpPr/>
          <p:nvPr/>
        </p:nvSpPr>
        <p:spPr>
          <a:xfrm>
            <a:off x="11285051" y="6233616"/>
            <a:ext cx="1151423" cy="1182762"/>
          </a:xfrm>
          <a:prstGeom prst="ellipse">
            <a:avLst/>
          </a:prstGeom>
          <a:noFill/>
          <a:ln>
            <a:solidFill>
              <a:srgbClr val="7030A0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IN" sz="4000" b="1" dirty="0">
                <a:latin typeface="Montserrat" panose="00000500000000000000" pitchFamily="2" charset="0"/>
              </a:rPr>
              <a:t>4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67CC2C4-BD1F-C264-C112-E708E5A52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820" y="3215762"/>
            <a:ext cx="1219200" cy="1219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DAC292-1A9A-EA3E-D78A-3EFD17A77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051" y="3376063"/>
            <a:ext cx="1219200" cy="12192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CE01ED1-D5F1-B6E4-6494-A4EE07286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202" y="7815481"/>
            <a:ext cx="1219200" cy="12192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CAEA987-149B-8DB6-8DAA-DCD0A86A6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162" y="7835531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00600" y="746607"/>
            <a:ext cx="7391400" cy="906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anose="020B0604020202020204" charset="0"/>
              </a:rPr>
              <a:t>Faculty Profile</a:t>
            </a:r>
          </a:p>
        </p:txBody>
      </p:sp>
      <p:pic>
        <p:nvPicPr>
          <p:cNvPr id="12" name="image1.jpeg">
            <a:extLst>
              <a:ext uri="{FF2B5EF4-FFF2-40B4-BE49-F238E27FC236}">
                <a16:creationId xmlns:a16="http://schemas.microsoft.com/office/drawing/2014/main" id="{E0061BE6-68A9-70FB-E7F9-114A66579FC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1329" y="2010431"/>
            <a:ext cx="2974306" cy="2472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7023205" y="4587142"/>
            <a:ext cx="299835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IN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S.Mercy</a:t>
            </a:r>
            <a:r>
              <a:rPr lang="en-IN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IN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Kiruba</a:t>
            </a:r>
            <a:r>
              <a:rPr lang="en-IN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M.Sc., B.Ed., M.Phil.</a:t>
            </a:r>
            <a:endParaRPr lang="en-IN" sz="2000" b="1" dirty="0">
              <a:solidFill>
                <a:srgbClr val="7030A0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168544" y="4760001"/>
            <a:ext cx="31242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IN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B. </a:t>
            </a:r>
            <a:r>
              <a:rPr lang="en-IN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Sasi</a:t>
            </a:r>
            <a:r>
              <a:rPr lang="en-IN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M.Sc., M.Phil., PGDCA</a:t>
            </a:r>
            <a:r>
              <a:rPr lang="en-US" sz="2000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.,</a:t>
            </a:r>
            <a:endParaRPr lang="en-IN" sz="2000" dirty="0">
              <a:solidFill>
                <a:srgbClr val="7030A0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46847" y="8475672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Dr.K.Rajalakshmi</a:t>
            </a:r>
            <a:endParaRPr lang="en-IN" sz="2000" b="1" dirty="0">
              <a:solidFill>
                <a:srgbClr val="7030A0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M.Sc., B.Ed., M.Phil., Ph. D</a:t>
            </a:r>
            <a:r>
              <a:rPr lang="en-IN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14886" y="9011638"/>
            <a:ext cx="3520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Dr.L.Bhuvana</a:t>
            </a:r>
            <a:r>
              <a:rPr lang="en-IN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M.</a:t>
            </a:r>
            <a:r>
              <a:rPr lang="en-US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Sc</a:t>
            </a:r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.,B.Ed.,</a:t>
            </a:r>
            <a:r>
              <a:rPr lang="en-US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M.Phil</a:t>
            </a:r>
            <a:r>
              <a:rPr lang="en-US" sz="20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., </a:t>
            </a:r>
            <a:r>
              <a:rPr lang="en-US" sz="20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Ph.D</a:t>
            </a:r>
            <a:endParaRPr lang="en-IN" sz="2000" b="1" dirty="0">
              <a:solidFill>
                <a:srgbClr val="7030A0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D7ADF8-BF7F-AC42-0AC9-A2A0AF342A2D}"/>
              </a:ext>
            </a:extLst>
          </p:cNvPr>
          <p:cNvSpPr txBox="1"/>
          <p:nvPr/>
        </p:nvSpPr>
        <p:spPr>
          <a:xfrm>
            <a:off x="7014738" y="5113418"/>
            <a:ext cx="3627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A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</a:rPr>
              <a:t>ssistant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 Professor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6C922C-77BD-6F10-3A2B-DC6BD5AB0A51}"/>
              </a:ext>
            </a:extLst>
          </p:cNvPr>
          <p:cNvSpPr txBox="1"/>
          <p:nvPr/>
        </p:nvSpPr>
        <p:spPr>
          <a:xfrm>
            <a:off x="3742732" y="9057804"/>
            <a:ext cx="3280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A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</a:rPr>
              <a:t>ssistant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 Professor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A6A064-7554-697F-4767-3E4DCEF1FF47}"/>
              </a:ext>
            </a:extLst>
          </p:cNvPr>
          <p:cNvSpPr txBox="1"/>
          <p:nvPr/>
        </p:nvSpPr>
        <p:spPr>
          <a:xfrm>
            <a:off x="13195242" y="5394205"/>
            <a:ext cx="35207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A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</a:rPr>
              <a:t>ssistant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 Professor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61C8C1-00AA-E64E-602F-74FBA38CB4DE}"/>
              </a:ext>
            </a:extLst>
          </p:cNvPr>
          <p:cNvSpPr txBox="1"/>
          <p:nvPr/>
        </p:nvSpPr>
        <p:spPr>
          <a:xfrm>
            <a:off x="10231819" y="9640575"/>
            <a:ext cx="352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A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</a:rPr>
              <a:t>ssistant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 Professor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58475" y="4777077"/>
            <a:ext cx="36576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Dr.P.Lakshmi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Prabha</a:t>
            </a:r>
            <a:endParaRPr lang="en-IN" sz="2400" b="1" dirty="0">
              <a:solidFill>
                <a:srgbClr val="7030A0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M.Sc., B.Ed., M.Phil., </a:t>
            </a:r>
            <a:r>
              <a:rPr lang="en-US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Ph.D</a:t>
            </a:r>
            <a:endParaRPr lang="en-IN" b="1" dirty="0">
              <a:solidFill>
                <a:srgbClr val="7030A0"/>
              </a:solidFill>
              <a:latin typeface="Montserrat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8475" y="5472593"/>
            <a:ext cx="3048000" cy="770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A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</a:rPr>
              <a:t>ssistant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 Professor &amp; Head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9" y="1765132"/>
            <a:ext cx="3024086" cy="271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614" y="1890610"/>
            <a:ext cx="2818594" cy="271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142" y="5999743"/>
            <a:ext cx="2768021" cy="2450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54" y="6395172"/>
            <a:ext cx="2945192" cy="2582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292744" y="419100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1680488" y="3771900"/>
            <a:ext cx="3289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Calibri" panose="020F0502020204030204" pitchFamily="34" charset="0"/>
              </a:rPr>
              <a:t>Teaching Method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67600" y="3771900"/>
            <a:ext cx="3097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n-IN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n-IN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182600" y="3771900"/>
            <a:ext cx="3377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en-IN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4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Calibri" panose="020F0502020204030204" pitchFamily="34" charset="0"/>
              </a:rPr>
              <a:t>Method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57088" y="1485900"/>
            <a:ext cx="161313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ln w="0"/>
                <a:solidFill>
                  <a:srgbClr val="7030A0"/>
                </a:solidFill>
                <a:latin typeface="Montserrat Black" panose="020B0604020202020204" charset="0"/>
                <a:cs typeface="Segoe UI" panose="020B0502040204020203" pitchFamily="34" charset="0"/>
              </a:rPr>
              <a:t>Teaching, Learning and Evaluation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19200" y="4513118"/>
            <a:ext cx="4343400" cy="497378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chemeClr val="bg1"/>
                </a:solidFill>
                <a:latin typeface="Montserrat" charset="0"/>
              </a:rPr>
              <a:t>Chalk and Talk Method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chemeClr val="bg1"/>
                </a:solidFill>
                <a:latin typeface="Montserrat" charset="0"/>
              </a:rPr>
              <a:t>Charts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chemeClr val="bg1"/>
                </a:solidFill>
                <a:latin typeface="Montserrat" charset="0"/>
              </a:rPr>
              <a:t>Models and tools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chemeClr val="bg1"/>
                </a:solidFill>
                <a:latin typeface="Montserrat" charset="0"/>
              </a:rPr>
              <a:t>Smart Board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33685" y="4513118"/>
            <a:ext cx="4343400" cy="496404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Study Materials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Laboratory Manual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Question Bank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Reading E-books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Group discussion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2649200" y="4503379"/>
            <a:ext cx="4191000" cy="497378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Quiz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Seminars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Test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N" sz="2400" dirty="0">
                <a:latin typeface="Montserrat" charset="0"/>
              </a:rPr>
              <a:t>Assignment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EFC9A9-F4FB-44B7-9B0F-63F5990FC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516" y="2904397"/>
            <a:ext cx="3383976" cy="2540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8C2CA9-7A84-2735-1C88-A5002FDC8E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" b="3633"/>
          <a:stretch/>
        </p:blipFill>
        <p:spPr>
          <a:xfrm>
            <a:off x="13846133" y="3008579"/>
            <a:ext cx="3408072" cy="237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F908BF-ACAF-47BB-3F22-CB1239A32D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06" b="15386"/>
          <a:stretch/>
        </p:blipFill>
        <p:spPr>
          <a:xfrm>
            <a:off x="10436745" y="6362624"/>
            <a:ext cx="3097519" cy="259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1F50E4-80F2-5E4D-53E6-9F16297456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1238"/>
          <a:stretch>
            <a:fillRect/>
          </a:stretch>
        </p:blipFill>
        <p:spPr>
          <a:xfrm>
            <a:off x="13935662" y="6589980"/>
            <a:ext cx="3413056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1059751" y="5611553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Exhibition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46134" y="5617340"/>
            <a:ext cx="3935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 seminar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274505" y="9231578"/>
            <a:ext cx="3600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Poster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992565" y="9231577"/>
            <a:ext cx="3811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Awareness Program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702594" y="1488033"/>
            <a:ext cx="6401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tudent</a:t>
            </a:r>
            <a:r>
              <a:rPr lang="en-US" sz="3600" b="1" dirty="0">
                <a:solidFill>
                  <a:srgbClr val="7030A0"/>
                </a:solidFill>
                <a:latin typeface="Montserrat" charset="0"/>
                <a:ea typeface="Calibri" panose="020F0502020204030204" pitchFamily="34" charset="0"/>
                <a:cs typeface="Times New Roman" panose="02020603050405020304" pitchFamily="18" charset="0"/>
              </a:rPr>
              <a:t> Centric Methods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1551" y="7943552"/>
            <a:ext cx="9242022" cy="2000548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No of students completed  </a:t>
            </a:r>
            <a:endParaRPr lang="en-US" sz="2400" dirty="0">
              <a:latin typeface="Montserrat" panose="00000500000000000000" pitchFamily="2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Value Added Course 	- 10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Certificate Programme in Laboratory Techniques	- 10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Diploma in  Medical Lab Techniques 	- 10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Swayam Course (Basics in Inorganic Chemistry)  	- 03  </a:t>
            </a:r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</a:rPr>
              <a:t>                 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489551" y="2773190"/>
          <a:ext cx="4572000" cy="48012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995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Year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Pass Percentage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2017-18</a:t>
                      </a:r>
                    </a:p>
                    <a:p>
                      <a:endParaRPr lang="en-US" sz="2400" dirty="0">
                        <a:solidFill>
                          <a:srgbClr val="7030A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2018-19</a:t>
                      </a:r>
                    </a:p>
                    <a:p>
                      <a:endParaRPr lang="en-US" sz="2400" dirty="0">
                        <a:solidFill>
                          <a:srgbClr val="7030A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2019-20</a:t>
                      </a:r>
                    </a:p>
                    <a:p>
                      <a:endParaRPr lang="en-US" sz="2400" dirty="0">
                        <a:solidFill>
                          <a:srgbClr val="7030A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4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2020-21</a:t>
                      </a:r>
                    </a:p>
                    <a:p>
                      <a:endParaRPr lang="en-US" sz="2400" dirty="0">
                        <a:solidFill>
                          <a:srgbClr val="7030A0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7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2021-2022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587125"/>
              </p:ext>
            </p:extLst>
          </p:nvPr>
        </p:nvGraphicFramePr>
        <p:xfrm>
          <a:off x="5400453" y="2773190"/>
          <a:ext cx="4634893" cy="48205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3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008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Year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No of Rank holders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7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2017-18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7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2018-19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7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2019-20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7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2020-21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7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2021-22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74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7030A0"/>
                          </a:solidFill>
                          <a:latin typeface="Montserrat" panose="00000500000000000000" pitchFamily="2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600200" y="2019300"/>
            <a:ext cx="13708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7081" y="2019300"/>
            <a:ext cx="2401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Rank holders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9A0EBD8-15A5-A122-0F22-377021C0A335}"/>
              </a:ext>
            </a:extLst>
          </p:cNvPr>
          <p:cNvSpPr txBox="1"/>
          <p:nvPr/>
        </p:nvSpPr>
        <p:spPr>
          <a:xfrm>
            <a:off x="663946" y="462144"/>
            <a:ext cx="1072452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Students Profile </a:t>
            </a:r>
          </a:p>
        </p:txBody>
      </p:sp>
    </p:spTree>
    <p:extLst>
      <p:ext uri="{BB962C8B-B14F-4D97-AF65-F5344CB8AC3E}">
        <p14:creationId xmlns:p14="http://schemas.microsoft.com/office/powerpoint/2010/main" val="220499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563600" y="4555079"/>
            <a:ext cx="4081236" cy="25473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92744" y="40464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2386" y="637540"/>
            <a:ext cx="1072452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endParaRPr lang="en-US" sz="6800" b="1" dirty="0">
              <a:solidFill>
                <a:srgbClr val="4D148C"/>
              </a:solidFill>
              <a:latin typeface="Montserrat Black" pitchFamily="2" charset="77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82739" y="1849389"/>
            <a:ext cx="160401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IN" sz="3600" b="1" dirty="0">
                <a:latin typeface="Montserrat" panose="020B060402020202020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ts val="5320"/>
              </a:lnSpc>
            </a:pPr>
            <a:endParaRPr lang="en-US" sz="3800" dirty="0">
              <a:solidFill>
                <a:srgbClr val="4D148C"/>
              </a:solidFill>
              <a:latin typeface="Montserrat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6292744" y="393785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847179" y="3812797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IN" sz="3600" b="1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7218" y="41784"/>
            <a:ext cx="11353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7030A0"/>
                </a:solidFill>
                <a:latin typeface="Montserrat Black" panose="020B0604020202020204" charset="0"/>
                <a:cs typeface="Times New Roman" panose="02020603050405020304" pitchFamily="18" charset="0"/>
              </a:rPr>
              <a:t>Students Achievements</a:t>
            </a:r>
            <a:endParaRPr lang="en-IN" sz="6600" b="1" dirty="0">
              <a:solidFill>
                <a:srgbClr val="7030A0"/>
              </a:solidFill>
              <a:latin typeface="Montserrat Black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81DC9-8888-4235-8ACB-DE7E7573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39" y="1402552"/>
            <a:ext cx="5687942" cy="339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Picture1sports">
            <a:extLst>
              <a:ext uri="{FF2B5EF4-FFF2-40B4-BE49-F238E27FC236}">
                <a16:creationId xmlns:a16="http://schemas.microsoft.com/office/drawing/2014/main" id="{441463DF-E887-455F-B812-9F06DAF9D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976" y="1172894"/>
            <a:ext cx="6400800" cy="3737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EE03FC-5AAC-4BDA-88EB-3468091ABB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1758" y="6290303"/>
            <a:ext cx="6084463" cy="2548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oogle Shape;536;p10">
            <a:extLst>
              <a:ext uri="{FF2B5EF4-FFF2-40B4-BE49-F238E27FC236}">
                <a16:creationId xmlns:a16="http://schemas.microsoft.com/office/drawing/2014/main" id="{BB2CE386-210C-4EFC-A020-7A0E55B4674A}"/>
              </a:ext>
            </a:extLst>
          </p:cNvPr>
          <p:cNvPicPr preferRelativeResize="0"/>
          <p:nvPr/>
        </p:nvPicPr>
        <p:blipFill rotWithShape="1">
          <a:blip r:embed="rId6"/>
          <a:srcRect l="4687" t="14012" r="10147" b="3999"/>
          <a:stretch>
            <a:fillRect/>
          </a:stretch>
        </p:blipFill>
        <p:spPr>
          <a:xfrm>
            <a:off x="7374467" y="6372977"/>
            <a:ext cx="5980288" cy="250432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228178" y="4921558"/>
            <a:ext cx="4724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INTERCOLLEGIATE SPORTS </a:t>
            </a:r>
          </a:p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AND TOURNAMENTS  HAND BALL -  WINNER</a:t>
            </a:r>
            <a:endParaRPr lang="en-IN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51888" y="4910545"/>
            <a:ext cx="5980288" cy="83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INDO NEPAL BADMINTON </a:t>
            </a:r>
          </a:p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CHAMPIONSHIP - SILVER MEDAL</a:t>
            </a:r>
            <a:endParaRPr lang="en-IN" sz="2400" b="1" dirty="0">
              <a:solidFill>
                <a:srgbClr val="7030A0"/>
              </a:solidFill>
              <a:latin typeface="Montserrat" charset="0"/>
              <a:cs typeface="Segoe UI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6615" y="8966045"/>
            <a:ext cx="601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INTERCOLLEGIATE COMPETITION  </a:t>
            </a:r>
          </a:p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CHEM CARTOONING - WINNER</a:t>
            </a:r>
            <a:endParaRPr lang="en-IN" sz="2400" dirty="0">
              <a:solidFill>
                <a:srgbClr val="7030A0"/>
              </a:solidFill>
              <a:latin typeface="Montserrat" charset="0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12376" y="915071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SENIOR STATE SOFTBALL </a:t>
            </a:r>
          </a:p>
          <a:p>
            <a:r>
              <a:rPr lang="en-US" sz="24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CHAMPIONSHIP - RUNNER</a:t>
            </a:r>
            <a:endParaRPr lang="en-IN" sz="2400" b="1" dirty="0">
              <a:solidFill>
                <a:srgbClr val="7030A0"/>
              </a:solidFill>
              <a:latin typeface="Montserrat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661654" y="4797711"/>
            <a:ext cx="396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>
              <a:buFont typeface="Arial" pitchFamily="34" charset="0"/>
              <a:buNone/>
            </a:pPr>
            <a:r>
              <a:rPr lang="en-US" sz="3200" b="1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  No. of Awards</a:t>
            </a:r>
          </a:p>
          <a:p>
            <a:pPr marL="57150" indent="0">
              <a:buFont typeface="Arial" pitchFamily="34" charset="0"/>
              <a:buNone/>
            </a:pPr>
            <a:r>
              <a:rPr lang="en-US" sz="3200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Sports                 : 5</a:t>
            </a:r>
          </a:p>
          <a:p>
            <a:pPr marL="57150" indent="0">
              <a:buFont typeface="Arial" pitchFamily="34" charset="0"/>
              <a:buNone/>
            </a:pPr>
            <a:r>
              <a:rPr lang="en-US" sz="3200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Fine arts             : 2</a:t>
            </a:r>
          </a:p>
          <a:p>
            <a:pPr marL="57150" indent="0">
              <a:buFont typeface="Arial" pitchFamily="34" charset="0"/>
              <a:buNone/>
            </a:pPr>
            <a:r>
              <a:rPr lang="en-US" sz="3200" dirty="0">
                <a:solidFill>
                  <a:srgbClr val="7030A0"/>
                </a:solidFill>
                <a:latin typeface="Montserrat" charset="0"/>
                <a:cs typeface="Times New Roman" panose="02020603050405020304" pitchFamily="18" charset="0"/>
              </a:rPr>
              <a:t>Literary events : 5</a:t>
            </a:r>
          </a:p>
        </p:txBody>
      </p:sp>
    </p:spTree>
    <p:extLst>
      <p:ext uri="{BB962C8B-B14F-4D97-AF65-F5344CB8AC3E}">
        <p14:creationId xmlns:p14="http://schemas.microsoft.com/office/powerpoint/2010/main" val="2593209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68406" y="5622156"/>
            <a:ext cx="2665394" cy="8382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84119" y="3162300"/>
            <a:ext cx="2665394" cy="83820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292744" y="688753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40525" y="897617"/>
            <a:ext cx="1072452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US" sz="6800" b="1" dirty="0">
                <a:solidFill>
                  <a:srgbClr val="4D148C"/>
                </a:solidFill>
                <a:latin typeface="Montserrat Black" pitchFamily="2" charset="77"/>
              </a:rPr>
              <a:t>Staff Research Profile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7287" y="3287252"/>
            <a:ext cx="2622226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20"/>
              </a:lnSpc>
            </a:pPr>
            <a:r>
              <a:rPr lang="en-US" sz="36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 R</a:t>
            </a:r>
            <a:r>
              <a:rPr lang="en-IN" sz="3600" b="1" dirty="0" err="1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eviewer</a:t>
            </a:r>
            <a:endParaRPr lang="en-IN" sz="3600" b="1" dirty="0">
              <a:solidFill>
                <a:srgbClr val="7030A0"/>
              </a:solidFill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16292744" y="677889"/>
            <a:ext cx="1331310" cy="1248103"/>
          </a:xfrm>
          <a:custGeom>
            <a:avLst/>
            <a:gdLst/>
            <a:ahLst/>
            <a:cxnLst/>
            <a:rect l="l" t="t" r="r" b="b"/>
            <a:pathLst>
              <a:path w="1331310" h="1248103">
                <a:moveTo>
                  <a:pt x="0" y="0"/>
                </a:moveTo>
                <a:lnTo>
                  <a:pt x="1331309" y="0"/>
                </a:lnTo>
                <a:lnTo>
                  <a:pt x="1331309" y="1248102"/>
                </a:lnTo>
                <a:lnTo>
                  <a:pt x="0" y="124810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6" name="Rectangle 5"/>
          <p:cNvSpPr/>
          <p:nvPr/>
        </p:nvSpPr>
        <p:spPr>
          <a:xfrm>
            <a:off x="2410691" y="4399571"/>
            <a:ext cx="12915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D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r.P.Lakshmi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Prabha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– 1 Elsevier journal -    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Ultrasonics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IN" sz="2400" b="1" dirty="0" err="1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Sono</a:t>
            </a:r>
            <a:r>
              <a:rPr lang="en-IN" sz="2400" b="1" dirty="0">
                <a:solidFill>
                  <a:srgbClr val="7030A0"/>
                </a:solidFill>
                <a:latin typeface="Montserrat" panose="00000500000000000000" pitchFamily="2" charset="0"/>
                <a:cs typeface="Times New Roman" panose="02020603050405020304" pitchFamily="18" charset="0"/>
              </a:rPr>
              <a:t> Chemistry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4119" y="5755549"/>
            <a:ext cx="2116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IN" sz="36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 Editor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7884974"/>
            <a:ext cx="1082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4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          Total No of Publications For The Past Five Years      : 10</a:t>
            </a:r>
          </a:p>
          <a:p>
            <a:pPr lvl="2"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B</a:t>
            </a:r>
            <a:r>
              <a:rPr lang="en-IN" sz="2400" b="1" dirty="0" err="1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ook</a:t>
            </a:r>
            <a:r>
              <a:rPr lang="en-IN" sz="24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 / Book Chapters                                                      : 3</a:t>
            </a:r>
          </a:p>
          <a:p>
            <a:pPr lvl="2">
              <a:lnSpc>
                <a:spcPct val="150000"/>
              </a:lnSpc>
            </a:pPr>
            <a:r>
              <a:rPr lang="en-IN" sz="2400" b="1" dirty="0">
                <a:solidFill>
                  <a:srgbClr val="7030A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 of Conference Proceedings                                      : 4</a:t>
            </a:r>
            <a:endParaRPr lang="en-US" sz="2400" b="1" dirty="0">
              <a:solidFill>
                <a:srgbClr val="7030A0"/>
              </a:solidFill>
              <a:latin typeface="Montserrat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6739235"/>
            <a:ext cx="66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7030A0"/>
                </a:solidFill>
                <a:latin typeface="Montserrat" charset="0"/>
              </a:rPr>
              <a:t>Dr.L.Bhuvana</a:t>
            </a:r>
            <a:r>
              <a:rPr lang="en-US" sz="2400" b="1" dirty="0">
                <a:solidFill>
                  <a:srgbClr val="7030A0"/>
                </a:solidFill>
                <a:latin typeface="Montserrat" charset="0"/>
              </a:rPr>
              <a:t> - 6 International Journals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F680E-24E6-4721-D630-C801BD2F7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79" r="1890" b="31384"/>
          <a:stretch/>
        </p:blipFill>
        <p:spPr>
          <a:xfrm>
            <a:off x="14273444" y="4806479"/>
            <a:ext cx="4038600" cy="53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26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879</TotalTime>
  <Words>850</Words>
  <Application>Microsoft Office PowerPoint</Application>
  <PresentationFormat>Custom</PresentationFormat>
  <Paragraphs>246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Times New Roman</vt:lpstr>
      <vt:lpstr>Calibri Light</vt:lpstr>
      <vt:lpstr>Times</vt:lpstr>
      <vt:lpstr>Montserrat</vt:lpstr>
      <vt:lpstr>Calibri</vt:lpstr>
      <vt:lpstr>Wingdings</vt:lpstr>
      <vt:lpstr>Arial</vt:lpstr>
      <vt:lpstr>Montserrat Bold</vt:lpstr>
      <vt:lpstr>Montserrat Black</vt:lpstr>
      <vt:lpstr>Montserrat Ultra-Bold</vt:lpstr>
      <vt:lpstr>MeltdownMF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SIGC presentation template</dc:title>
  <dc:creator>Administrator</dc:creator>
  <cp:lastModifiedBy>Administrator</cp:lastModifiedBy>
  <cp:revision>164</cp:revision>
  <dcterms:created xsi:type="dcterms:W3CDTF">2006-08-16T00:00:00Z</dcterms:created>
  <dcterms:modified xsi:type="dcterms:W3CDTF">2023-12-06T07:32:36Z</dcterms:modified>
  <dc:identifier>DAF0A7E9cDw</dc:identifier>
</cp:coreProperties>
</file>